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3"/>
  </p:notesMasterIdLst>
  <p:sldIdLst>
    <p:sldId id="256" r:id="rId2"/>
    <p:sldId id="328" r:id="rId3"/>
    <p:sldId id="329" r:id="rId4"/>
    <p:sldId id="257" r:id="rId5"/>
    <p:sldId id="258" r:id="rId6"/>
    <p:sldId id="288" r:id="rId7"/>
    <p:sldId id="311" r:id="rId8"/>
    <p:sldId id="313" r:id="rId9"/>
    <p:sldId id="314" r:id="rId10"/>
    <p:sldId id="330" r:id="rId11"/>
    <p:sldId id="299" r:id="rId12"/>
    <p:sldId id="263" r:id="rId13"/>
    <p:sldId id="296" r:id="rId14"/>
    <p:sldId id="297" r:id="rId15"/>
    <p:sldId id="298" r:id="rId16"/>
    <p:sldId id="300" r:id="rId17"/>
    <p:sldId id="264" r:id="rId18"/>
    <p:sldId id="265" r:id="rId19"/>
    <p:sldId id="306" r:id="rId20"/>
    <p:sldId id="267" r:id="rId21"/>
    <p:sldId id="269" r:id="rId22"/>
    <p:sldId id="270" r:id="rId23"/>
    <p:sldId id="301" r:id="rId24"/>
    <p:sldId id="323" r:id="rId25"/>
    <p:sldId id="315" r:id="rId26"/>
    <p:sldId id="304" r:id="rId27"/>
    <p:sldId id="308" r:id="rId28"/>
    <p:sldId id="307" r:id="rId29"/>
    <p:sldId id="309" r:id="rId30"/>
    <p:sldId id="324" r:id="rId31"/>
    <p:sldId id="325" r:id="rId32"/>
    <p:sldId id="310" r:id="rId33"/>
    <p:sldId id="316" r:id="rId34"/>
    <p:sldId id="321" r:id="rId35"/>
    <p:sldId id="318" r:id="rId36"/>
    <p:sldId id="320" r:id="rId37"/>
    <p:sldId id="319" r:id="rId38"/>
    <p:sldId id="322" r:id="rId39"/>
    <p:sldId id="287" r:id="rId40"/>
    <p:sldId id="326" r:id="rId41"/>
    <p:sldId id="327" r:id="rId4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8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86DC3-795C-4985-AF68-0C2C486D77E2}" type="datetimeFigureOut">
              <a:rPr lang="de-DE" smtClean="0"/>
              <a:pPr/>
              <a:t>13.04.2011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0955E-D142-4277-91D8-15487DD0B8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0955E-D142-4277-91D8-15487DD0B8E3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0955E-D142-4277-91D8-15487DD0B8E3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0955E-D142-4277-91D8-15487DD0B8E3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DE" altLang="en-US" smtClean="0"/>
              <a:t>Titelmasterformat durch Klicken bearbeiten</a:t>
            </a:r>
            <a:endParaRPr lang="de-DE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DE" altLang="en-US" smtClean="0"/>
              <a:t>Formatvorlage des Untertitelmasters durch Klicken bearbeiten</a:t>
            </a:r>
            <a:endParaRPr lang="de-DE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13105-F230-4280-89F9-9A7A323EAF08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42813-6ADA-4A00-A334-CBC8C845D0F8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7F7EC-7692-42B5-8305-672458E92AB2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24D32-3406-4E6F-A80E-2E44E3B0218E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B755D-6AAE-491E-8B69-999AF98BB6EA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9E885-84DB-4E65-8D21-BACD20EF2C6F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A21A0-62C6-4AE6-B21F-0A0A028BABA5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CDCCA-AFDE-4EF5-A148-F484B2011EA6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1E1A7-86E3-4DCF-8A19-8F25E631D227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53A55-5780-410A-A203-0EC95A52AF08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965CF-FEEC-4D85-954F-132C174BFFAE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06981C30-1F4D-4D64-A308-DF46C6152EF2}" type="datetime1">
              <a:rPr lang="de-DE" smtClean="0"/>
              <a:pPr/>
              <a:t>13.04.2011</a:t>
            </a:fld>
            <a:endParaRPr lang="de-DE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B1D728E-2FE1-46DE-B740-66F048AC0FD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34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sunde-schulen.ch/data/data/_365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-dresden.de/medlefo/dateien/Oeffentlichkeitsarbeit/Veroeffentlichung/Supervision-LehrergesundhPraev_2006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4800" b="1" dirty="0" smtClean="0"/>
              <a:t>Schulische Belastungssituationen erfolgreich bewältigen</a:t>
            </a:r>
            <a:r>
              <a:rPr lang="de-DE" sz="4400" dirty="0" smtClean="0"/>
              <a:t/>
            </a:r>
            <a:br>
              <a:rPr lang="de-DE" sz="4400" dirty="0" smtClean="0"/>
            </a:br>
            <a:endParaRPr lang="de-DE" sz="4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4400" dirty="0" smtClean="0"/>
              <a:t>II. Stress, Burnout und </a:t>
            </a:r>
            <a:r>
              <a:rPr lang="de-DE" sz="4400" dirty="0" err="1" smtClean="0"/>
              <a:t>Coping</a:t>
            </a:r>
            <a:endParaRPr lang="de-DE" sz="4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Stress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Stress ist eine unspezifische Reaktion des Organismus auf jede Art von Anforderungen, die an ihn gestellt werden</a:t>
            </a:r>
          </a:p>
          <a:p>
            <a:r>
              <a:rPr lang="de-DE" dirty="0" smtClean="0"/>
              <a:t>Stressoren können entweder als positive Herausforderung oder als bedrohende Einengung im Berufsalltag erlebt werden</a:t>
            </a:r>
          </a:p>
          <a:p>
            <a:r>
              <a:rPr lang="de-DE" dirty="0" smtClean="0"/>
              <a:t>Menschen reagieren auf Stressoren individuell und mit unterschiedlichen physiologischen Reaktionsmustern</a:t>
            </a:r>
          </a:p>
          <a:p>
            <a:r>
              <a:rPr lang="de-DE" dirty="0" smtClean="0"/>
              <a:t>Burnout kann als letzte Stufe eines missglückten Prozesses angesehen werden, negative Stressbedingungen zu bewältigen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95536" y="6309320"/>
            <a:ext cx="1081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Selye</a:t>
            </a:r>
            <a:r>
              <a:rPr lang="de-DE" sz="1400" dirty="0" smtClean="0"/>
              <a:t> 1975)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Burnout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Wenn Arbeitsbelastungen zum Dauerzustand anwachsen, sprechen Berufstätige von „Burnout“ </a:t>
            </a:r>
          </a:p>
          <a:p>
            <a:r>
              <a:rPr lang="de-DE" dirty="0" smtClean="0"/>
              <a:t>Burnout (dt.: ausbrennen) ist ein Begriff der Alltagssprache, der häufig im beruflichen Kontext Anwendung findet</a:t>
            </a:r>
          </a:p>
          <a:p>
            <a:r>
              <a:rPr lang="de-DE" dirty="0" smtClean="0"/>
              <a:t>Es existiert keine einheitliche wissenschaftliche Definition des Begriffes </a:t>
            </a:r>
          </a:p>
          <a:p>
            <a:r>
              <a:rPr lang="de-DE" dirty="0" smtClean="0"/>
              <a:t>In der Klassifikation von Krankheiten (ICD-10) der WHO wird Burnout als „Zustand der totalen Erschöpfung“ bezeichnet, jedoch nicht näher erläutert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Burnout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dirty="0" smtClean="0"/>
              <a:t>	„Burnout ist ein dauerhafter, negativer, arbeitsbezogener Seelenzustand (…). </a:t>
            </a:r>
          </a:p>
          <a:p>
            <a:pPr algn="ctr">
              <a:buNone/>
            </a:pPr>
            <a:r>
              <a:rPr lang="de-DE" dirty="0" smtClean="0"/>
              <a:t>	Er ist in erster Linie von Erschöpfung gekennzeichnet, begleitet von Unruhe und Anspannung (</a:t>
            </a:r>
            <a:r>
              <a:rPr lang="de-DE" dirty="0" err="1" smtClean="0"/>
              <a:t>Disstress</a:t>
            </a:r>
            <a:r>
              <a:rPr lang="de-DE" dirty="0" smtClean="0"/>
              <a:t>), einem Gefühl verringerter Effektivität, gesunkener Motivation und der Entwicklung dysfunktionaler Einstellungen und Verhaltensweisen bei der Arbeit.“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51520" y="616530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Schaufeli</a:t>
            </a:r>
            <a:r>
              <a:rPr lang="de-DE" sz="1400" dirty="0" smtClean="0"/>
              <a:t>/ </a:t>
            </a:r>
            <a:r>
              <a:rPr lang="de-DE" sz="1400" dirty="0" err="1" smtClean="0"/>
              <a:t>Enzmann</a:t>
            </a:r>
            <a:r>
              <a:rPr lang="de-DE" sz="1400" dirty="0" smtClean="0"/>
              <a:t> 1998, 36, in Übersetzung von </a:t>
            </a:r>
            <a:r>
              <a:rPr lang="de-DE" sz="1400" dirty="0" err="1" smtClean="0"/>
              <a:t>Burisch</a:t>
            </a:r>
            <a:r>
              <a:rPr lang="de-DE" sz="1400" dirty="0" smtClean="0"/>
              <a:t> 2006, 19)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Burnout- Symptomatik in Stichworten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1. Warnsymptome der Anfangsphase, z.B. vermehrtes Engagement für Ziele, Erschöpfung</a:t>
            </a:r>
          </a:p>
          <a:p>
            <a:pPr>
              <a:buNone/>
            </a:pPr>
            <a:r>
              <a:rPr lang="de-DE" dirty="0" smtClean="0"/>
              <a:t>2. Reduziertes Engagement</a:t>
            </a:r>
          </a:p>
          <a:p>
            <a:pPr>
              <a:buNone/>
            </a:pPr>
            <a:r>
              <a:rPr lang="de-DE" dirty="0" smtClean="0"/>
              <a:t>3. Emotionale Reaktionen; Schuldzuweisung</a:t>
            </a:r>
          </a:p>
          <a:p>
            <a:pPr>
              <a:buNone/>
            </a:pPr>
            <a:r>
              <a:rPr lang="de-DE" dirty="0" smtClean="0"/>
              <a:t>4. Abbau</a:t>
            </a:r>
          </a:p>
          <a:p>
            <a:pPr>
              <a:buNone/>
            </a:pPr>
            <a:r>
              <a:rPr lang="de-DE" dirty="0" smtClean="0"/>
              <a:t>5. Verflachung</a:t>
            </a:r>
          </a:p>
          <a:p>
            <a:pPr>
              <a:buNone/>
            </a:pPr>
            <a:r>
              <a:rPr lang="de-DE" dirty="0" smtClean="0"/>
              <a:t>6. Psychosomatische Reaktionen</a:t>
            </a:r>
          </a:p>
          <a:p>
            <a:pPr>
              <a:buNone/>
            </a:pPr>
            <a:r>
              <a:rPr lang="de-DE" dirty="0" smtClean="0"/>
              <a:t>7. Verzweiflung</a:t>
            </a:r>
            <a:endParaRPr lang="de-DE" sz="2000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95536" y="6309320"/>
            <a:ext cx="12362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1400" dirty="0" smtClean="0"/>
              <a:t>(</a:t>
            </a:r>
            <a:r>
              <a:rPr lang="de-DE" sz="1400" dirty="0" err="1" smtClean="0"/>
              <a:t>Burisch</a:t>
            </a:r>
            <a:r>
              <a:rPr lang="de-DE" sz="1400" dirty="0" smtClean="0"/>
              <a:t> 2006)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Burnout- mögliche Ursachen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Bei Burnout-Genese-Modellen lassen sich drei grundsätzliche Richtungen unterscheiden: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</a:t>
            </a:r>
            <a:endParaRPr lang="de-DE" sz="2000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7504" y="623731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(Kleiber/</a:t>
            </a:r>
            <a:r>
              <a:rPr lang="de-DE" sz="1400" dirty="0" err="1" smtClean="0"/>
              <a:t>Enzmann</a:t>
            </a:r>
            <a:r>
              <a:rPr lang="de-DE" sz="1400" dirty="0" smtClean="0"/>
              <a:t> 1990; Körner 2003; </a:t>
            </a:r>
            <a:r>
              <a:rPr lang="de-DE" sz="1400" dirty="0" err="1" smtClean="0"/>
              <a:t>Hedderich</a:t>
            </a:r>
            <a:r>
              <a:rPr lang="de-DE" sz="1400" dirty="0" smtClean="0"/>
              <a:t> 2009)</a:t>
            </a:r>
            <a:endParaRPr lang="en-US" sz="1400" dirty="0"/>
          </a:p>
        </p:txBody>
      </p:sp>
      <p:sp>
        <p:nvSpPr>
          <p:cNvPr id="7" name="Rechteck 6"/>
          <p:cNvSpPr/>
          <p:nvPr/>
        </p:nvSpPr>
        <p:spPr>
          <a:xfrm>
            <a:off x="467544" y="3068960"/>
            <a:ext cx="2376264" cy="223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Differenzial-psychologische, </a:t>
            </a:r>
            <a:r>
              <a:rPr lang="de-DE" sz="2000" dirty="0" err="1" smtClean="0">
                <a:solidFill>
                  <a:schemeClr val="tx1"/>
                </a:solidFill>
              </a:rPr>
              <a:t>individuenzentrierte</a:t>
            </a:r>
            <a:r>
              <a:rPr lang="de-DE" sz="2000" dirty="0" smtClean="0">
                <a:solidFill>
                  <a:schemeClr val="tx1"/>
                </a:solidFill>
              </a:rPr>
              <a:t> Ansätze </a:t>
            </a:r>
          </a:p>
          <a:p>
            <a:pPr algn="ctr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(persönlichkeits-spezifisch)</a:t>
            </a:r>
          </a:p>
        </p:txBody>
      </p:sp>
      <p:sp>
        <p:nvSpPr>
          <p:cNvPr id="8" name="Rechteck 7"/>
          <p:cNvSpPr/>
          <p:nvPr/>
        </p:nvSpPr>
        <p:spPr>
          <a:xfrm>
            <a:off x="6084168" y="3068960"/>
            <a:ext cx="2376264" cy="223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Soziologisch- sozial-wissenschaftliche Ansätze (gesellschaftliche Komponenten)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Rechteck 8"/>
          <p:cNvSpPr/>
          <p:nvPr/>
        </p:nvSpPr>
        <p:spPr>
          <a:xfrm>
            <a:off x="3275856" y="3068960"/>
            <a:ext cx="2376264" cy="223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Arbeits-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und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organisations-psychologische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Ansätze</a:t>
            </a:r>
          </a:p>
          <a:p>
            <a:pPr algn="ctr">
              <a:buNone/>
            </a:pPr>
            <a:endParaRPr lang="de-D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Diagnostik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507209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u="sng" dirty="0" smtClean="0"/>
              <a:t>Das </a:t>
            </a:r>
            <a:r>
              <a:rPr lang="de-DE" u="sng" dirty="0" err="1" smtClean="0"/>
              <a:t>Maslach</a:t>
            </a:r>
            <a:r>
              <a:rPr lang="de-DE" u="sng" dirty="0" smtClean="0"/>
              <a:t>-Burnout-</a:t>
            </a:r>
            <a:r>
              <a:rPr lang="de-DE" u="sng" dirty="0" err="1" smtClean="0"/>
              <a:t>Inventory</a:t>
            </a:r>
            <a:r>
              <a:rPr lang="de-DE" u="sng" dirty="0" smtClean="0"/>
              <a:t> (MBI) </a:t>
            </a:r>
          </a:p>
          <a:p>
            <a:r>
              <a:rPr lang="de-DE" dirty="0" smtClean="0"/>
              <a:t>besteht in seiner ursprünglichen Version aus 22 Items, gegliedert in die Skalen Emotionale Erschöpfung, Depersonalisation und Persönliche Leistungsfähigkeit</a:t>
            </a:r>
          </a:p>
          <a:p>
            <a:r>
              <a:rPr lang="de-DE" dirty="0" smtClean="0"/>
              <a:t>Obgleich das MBI zu ca. 90% der empirischen Burnout-Forschung zugrunde liegt, besitzt es keine ausreichende Validität</a:t>
            </a:r>
          </a:p>
          <a:p>
            <a:endParaRPr lang="de-DE" dirty="0" smtClean="0"/>
          </a:p>
          <a:p>
            <a:pPr>
              <a:buNone/>
            </a:pPr>
            <a:endParaRPr lang="de-DE" sz="2000" dirty="0" smtClean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07209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u="sng" dirty="0" err="1" smtClean="0"/>
              <a:t>Tedium</a:t>
            </a:r>
            <a:r>
              <a:rPr lang="de-DE" u="sng" dirty="0" smtClean="0"/>
              <a:t> </a:t>
            </a:r>
            <a:r>
              <a:rPr lang="de-DE" u="sng" dirty="0" err="1" smtClean="0"/>
              <a:t>Measure</a:t>
            </a:r>
            <a:r>
              <a:rPr lang="de-DE" u="sng" dirty="0" smtClean="0"/>
              <a:t> (sog. „</a:t>
            </a:r>
            <a:r>
              <a:rPr lang="de-DE" u="sng" dirty="0" err="1" smtClean="0"/>
              <a:t>Überdrussskala</a:t>
            </a:r>
            <a:r>
              <a:rPr lang="de-DE" u="sng" dirty="0" smtClean="0"/>
              <a:t>“)</a:t>
            </a:r>
          </a:p>
          <a:p>
            <a:r>
              <a:rPr lang="de-DE" dirty="0" smtClean="0"/>
              <a:t>Satz von 21 Items, die nur hinsichtlich ihrer Häufigkeit zu beantworten sind</a:t>
            </a:r>
          </a:p>
          <a:p>
            <a:r>
              <a:rPr lang="de-DE" dirty="0" smtClean="0"/>
              <a:t>Der Test lässt sich schnell durchführen und selbst auswerten</a:t>
            </a:r>
          </a:p>
          <a:p>
            <a:r>
              <a:rPr lang="de-DE" dirty="0" smtClean="0"/>
              <a:t>Da die mitgeteilten Normwerte nicht an einer repräsentativen Stichprobe erhoben wurden, sind die Ergebnisse jedoch nicht interpretierbar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err="1" smtClean="0"/>
              <a:t>Coping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Coping</a:t>
            </a:r>
            <a:r>
              <a:rPr lang="de-DE" dirty="0" smtClean="0"/>
              <a:t> = dt.: Bewältigung</a:t>
            </a:r>
          </a:p>
          <a:p>
            <a:r>
              <a:rPr lang="de-DE" dirty="0" smtClean="0"/>
              <a:t>Summe der sich stets verändernden Anstrengungen, die ein Mensch unternimmt, um Anforderungen zu bewältigen </a:t>
            </a:r>
          </a:p>
          <a:p>
            <a:r>
              <a:rPr lang="de-DE" dirty="0" smtClean="0"/>
              <a:t>Begriff umfasst sowohl </a:t>
            </a:r>
            <a:r>
              <a:rPr lang="de-DE" dirty="0" err="1" smtClean="0"/>
              <a:t>intrapsychische</a:t>
            </a:r>
            <a:r>
              <a:rPr lang="de-DE" dirty="0" smtClean="0"/>
              <a:t> Reaktionen (z. B. Resignation, Bagatellisierung) als auch verhaltensorientierte Strategien</a:t>
            </a:r>
          </a:p>
          <a:p>
            <a:r>
              <a:rPr lang="de-DE" dirty="0" smtClean="0"/>
              <a:t>Bewältigung tritt nicht durch den erfolgreichen Abschluss der Stresssequenz ein, sondern bereits beim Versuch oder Bemühen darum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7504" y="630932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(Lazarus und </a:t>
            </a:r>
            <a:r>
              <a:rPr lang="de-DE" sz="1400" dirty="0" err="1" smtClean="0"/>
              <a:t>Folkman</a:t>
            </a:r>
            <a:r>
              <a:rPr lang="de-DE" sz="1400" dirty="0" smtClean="0"/>
              <a:t> 1987)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err="1" smtClean="0"/>
              <a:t>Coping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Prozess der Bewältigung:  wird durch negative Emotionen initiiert, die während der primären Bewertung einer Situation als Bedrohung erlebt werden</a:t>
            </a:r>
          </a:p>
          <a:p>
            <a:r>
              <a:rPr lang="de-DE" sz="2800" dirty="0" smtClean="0"/>
              <a:t>In der Verarbeitung entstehen durch Neubewertung wiederum Änderungen der Emotionen</a:t>
            </a:r>
          </a:p>
          <a:p>
            <a:r>
              <a:rPr lang="de-DE" sz="2800" dirty="0" smtClean="0"/>
              <a:t>Bewältigung ist eine Variable, die in jeder aktuellen Situation jeweils neu zwischen Belastung und Stressreaktion vermittelt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7504" y="630932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(Lazarus und </a:t>
            </a:r>
            <a:r>
              <a:rPr lang="de-DE" sz="1400" dirty="0" err="1" smtClean="0"/>
              <a:t>Folkman</a:t>
            </a:r>
            <a:r>
              <a:rPr lang="de-DE" sz="1400" dirty="0" smtClean="0"/>
              <a:t> 1987)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4400" dirty="0" smtClean="0"/>
              <a:t>III. Individuelle Bewältigungsmöglichkeiten</a:t>
            </a:r>
            <a:endParaRPr lang="de-DE" sz="4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Gliederung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de-DE" sz="3200" dirty="0" smtClean="0"/>
              <a:t>I.   Merkmale des Lehrerberufs und der Schulentwicklung</a:t>
            </a:r>
          </a:p>
          <a:p>
            <a:pPr marL="571500" indent="-571500">
              <a:buNone/>
            </a:pPr>
            <a:r>
              <a:rPr lang="de-DE" sz="3200" dirty="0" smtClean="0"/>
              <a:t>II.  Stress, Burnout und </a:t>
            </a:r>
            <a:r>
              <a:rPr lang="de-DE" sz="3200" dirty="0" err="1" smtClean="0"/>
              <a:t>Coping</a:t>
            </a:r>
            <a:endParaRPr lang="de-DE" sz="3200" dirty="0" smtClean="0"/>
          </a:p>
          <a:p>
            <a:pPr marL="571500" indent="-571500">
              <a:buNone/>
            </a:pPr>
            <a:r>
              <a:rPr lang="de-DE" sz="3200" dirty="0" smtClean="0"/>
              <a:t>III. Individuelle Bewältigungsmöglichkeiten</a:t>
            </a:r>
          </a:p>
          <a:p>
            <a:pPr marL="571500" indent="-571500">
              <a:buNone/>
            </a:pPr>
            <a:r>
              <a:rPr lang="de-DE" sz="3200" dirty="0" smtClean="0"/>
              <a:t>IV. Schulorganisatorische Maßnahmen</a:t>
            </a:r>
          </a:p>
          <a:p>
            <a:pPr marL="571500" indent="-571500">
              <a:buNone/>
            </a:pPr>
            <a:endParaRPr lang="de-DE" sz="3200" dirty="0" smtClean="0"/>
          </a:p>
          <a:p>
            <a:pPr marL="571500" indent="-571500">
              <a:buAutoNum type="romanUcPeriod"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de-DE" sz="3800" dirty="0" smtClean="0"/>
              <a:t>1. Beispiele für instrumentelles Stressmanagement</a:t>
            </a:r>
            <a:r>
              <a:rPr lang="de-DE" sz="3800" b="1" dirty="0" smtClean="0"/>
              <a:t/>
            </a:r>
            <a:br>
              <a:rPr lang="de-DE" sz="3800" b="1" dirty="0" smtClean="0"/>
            </a:b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de-DE" dirty="0" smtClean="0"/>
              <a:t>Fachliche Kompetenzen erweitern (Fortbildung, kollegialer Austausch)</a:t>
            </a:r>
          </a:p>
          <a:p>
            <a:r>
              <a:rPr lang="de-DE" dirty="0" smtClean="0"/>
              <a:t>Organisatorische Verbesserungen (Aufgabenverteilung, Ablaufplanung etc.)</a:t>
            </a:r>
          </a:p>
          <a:p>
            <a:r>
              <a:rPr lang="de-DE" dirty="0" smtClean="0"/>
              <a:t>Selbstmanagement: persönliche Arbeitsorganisation optimieren</a:t>
            </a:r>
          </a:p>
          <a:p>
            <a:r>
              <a:rPr lang="de-DE" dirty="0" smtClean="0"/>
              <a:t>Sozial-kommunikative Kompetenzen entwickeln</a:t>
            </a:r>
          </a:p>
          <a:p>
            <a:r>
              <a:rPr lang="de-DE" dirty="0" smtClean="0"/>
              <a:t>Nach Unterstützung suchen</a:t>
            </a:r>
          </a:p>
          <a:p>
            <a:r>
              <a:rPr lang="de-DE" dirty="0" smtClean="0"/>
              <a:t>Problemlösekompetenzen entwickeln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79512" y="6309320"/>
            <a:ext cx="29022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1400" dirty="0" smtClean="0"/>
              <a:t>(in Anlehnung an Kaluza 2007, 80-83)</a:t>
            </a:r>
            <a:endParaRPr lang="de-DE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2. Beispiele für mentales Stressmanagement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Individuelle Leistungsansprüche kritisch überprüfen u. eigene Leistungsgrenzen akzeptieren lernen</a:t>
            </a:r>
          </a:p>
          <a:p>
            <a:r>
              <a:rPr lang="de-DE" dirty="0" smtClean="0"/>
              <a:t>Schwierigkeiten nicht als Bedrohung, sondern als Herausforderung sehen</a:t>
            </a:r>
          </a:p>
          <a:p>
            <a:r>
              <a:rPr lang="de-DE" dirty="0" smtClean="0"/>
              <a:t>Sich mit alltäglichen Aufgaben weniger persönlich identifizieren, mehr innere Distanz wahren</a:t>
            </a:r>
          </a:p>
          <a:p>
            <a:r>
              <a:rPr lang="de-DE" dirty="0" smtClean="0"/>
              <a:t>Sich des Positiven, Gelungenen bewusst werden</a:t>
            </a:r>
          </a:p>
          <a:p>
            <a:r>
              <a:rPr lang="de-DE" dirty="0" smtClean="0"/>
              <a:t>Weniger feste Vorstellungen und Erwartungen an andere haben</a:t>
            </a:r>
            <a:endParaRPr lang="de-DE" b="1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79512" y="6309320"/>
            <a:ext cx="29022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1400" dirty="0" smtClean="0"/>
              <a:t>(in Anlehnung an Kaluza 2007, 80-83)</a:t>
            </a:r>
            <a:endParaRPr lang="de-DE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3. Beispiele für regeneratives Stressmanagement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Regelmäßiges Praktizieren einer Entspannungstechnik</a:t>
            </a:r>
          </a:p>
          <a:p>
            <a:r>
              <a:rPr lang="de-DE" dirty="0" smtClean="0"/>
              <a:t>Regelmäßige Bewegung</a:t>
            </a:r>
          </a:p>
          <a:p>
            <a:r>
              <a:rPr lang="de-DE" dirty="0" smtClean="0"/>
              <a:t>Eine gesunde, abwechslungsreiche Ernährung</a:t>
            </a:r>
          </a:p>
          <a:p>
            <a:r>
              <a:rPr lang="de-DE" dirty="0" smtClean="0"/>
              <a:t>Pflege außerberuflicher sozialer Kontakte</a:t>
            </a:r>
          </a:p>
          <a:p>
            <a:r>
              <a:rPr lang="de-DE" dirty="0" smtClean="0"/>
              <a:t>Regelmäßiger Ausgleich durch Hobbys und Freizeitaktivitäten</a:t>
            </a:r>
          </a:p>
          <a:p>
            <a:r>
              <a:rPr lang="de-DE" dirty="0" smtClean="0"/>
              <a:t>Lernen, die kleinen Dinge des Alltags zu genießen</a:t>
            </a:r>
          </a:p>
          <a:p>
            <a:r>
              <a:rPr lang="de-DE" dirty="0" smtClean="0"/>
              <a:t>Ausreichender Schlaf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79512" y="6309320"/>
            <a:ext cx="29022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1400" dirty="0" smtClean="0"/>
              <a:t>(in Anlehnung an Kaluza 2007, 80-83)</a:t>
            </a:r>
            <a:endParaRPr lang="de-DE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Entspannungsverfahren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sensorische Entspannungsverfahren (z.B. Progressive Muskelrelaxation)</a:t>
            </a:r>
          </a:p>
          <a:p>
            <a:r>
              <a:rPr lang="de-DE" dirty="0" smtClean="0"/>
              <a:t>imaginative Entspannungsverfahren (z.B. diverse Entspannungsgeschichten) </a:t>
            </a:r>
          </a:p>
          <a:p>
            <a:r>
              <a:rPr lang="de-DE" dirty="0" smtClean="0"/>
              <a:t>kognitive Entspannungsverfahren (z.B. Autogenes Training) </a:t>
            </a:r>
          </a:p>
          <a:p>
            <a:r>
              <a:rPr lang="de-DE" dirty="0" smtClean="0"/>
              <a:t>Meditation, Tai Chi und Yoga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7504" y="6309320"/>
            <a:ext cx="3672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(Petermann/Menzel 2000, 608)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de-DE" sz="3800" dirty="0" smtClean="0"/>
              <a:t>Mögliche Wirkungen von Entspannungsverfahren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 smtClean="0"/>
              <a:t>Abbau des Erregungsniveaus</a:t>
            </a:r>
          </a:p>
          <a:p>
            <a:pPr lvl="0"/>
            <a:r>
              <a:rPr lang="de-DE" dirty="0" smtClean="0"/>
              <a:t>Verlangsamung der Pulsfrequenz</a:t>
            </a:r>
          </a:p>
          <a:p>
            <a:pPr lvl="0"/>
            <a:r>
              <a:rPr lang="de-DE" dirty="0" smtClean="0"/>
              <a:t>Abnahme des Muskeltonus</a:t>
            </a:r>
          </a:p>
          <a:p>
            <a:pPr lvl="0"/>
            <a:r>
              <a:rPr lang="de-DE" dirty="0" smtClean="0"/>
              <a:t>Abbau von psychosomatischen  Beschwerden</a:t>
            </a:r>
          </a:p>
          <a:p>
            <a:pPr lvl="0"/>
            <a:r>
              <a:rPr lang="de-DE" dirty="0" smtClean="0"/>
              <a:t>Veränderungen im Magen-Darm-Bereich</a:t>
            </a:r>
          </a:p>
          <a:p>
            <a:pPr lvl="0"/>
            <a:r>
              <a:rPr lang="de-DE" dirty="0" smtClean="0"/>
              <a:t>Erhöhung der Belastbarkeit des Organismus</a:t>
            </a:r>
          </a:p>
          <a:p>
            <a:pPr lvl="0"/>
            <a:r>
              <a:rPr lang="de-DE" dirty="0" smtClean="0"/>
              <a:t>das subjektive Gefühl von angenehmer Ruhe </a:t>
            </a:r>
          </a:p>
          <a:p>
            <a:pPr lvl="0"/>
            <a:r>
              <a:rPr lang="de-DE" dirty="0" smtClean="0"/>
              <a:t>Abbau negativer, ‚</a:t>
            </a:r>
            <a:r>
              <a:rPr lang="de-DE" dirty="0" err="1" smtClean="0"/>
              <a:t>burnout</a:t>
            </a:r>
            <a:r>
              <a:rPr lang="de-DE" dirty="0" smtClean="0"/>
              <a:t>-relevanter’ Gefühlszustände wie Wut, Ärger oder Angst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6237312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1400" dirty="0" smtClean="0"/>
              <a:t>(</a:t>
            </a:r>
            <a:r>
              <a:rPr lang="de-DE" sz="1400" dirty="0" err="1" smtClean="0"/>
              <a:t>Meidinger</a:t>
            </a:r>
            <a:r>
              <a:rPr lang="de-DE" sz="1400" dirty="0" smtClean="0"/>
              <a:t>/ Enders 1997, 30; </a:t>
            </a:r>
          </a:p>
          <a:p>
            <a:pPr lvl="0"/>
            <a:r>
              <a:rPr lang="de-DE" sz="1400" dirty="0" smtClean="0"/>
              <a:t>Besser-Scholz 2007, 102; </a:t>
            </a:r>
            <a:r>
              <a:rPr lang="de-DE" sz="1400" dirty="0" err="1" smtClean="0"/>
              <a:t>Litzcke</a:t>
            </a:r>
            <a:r>
              <a:rPr lang="de-DE" sz="1400" dirty="0" smtClean="0"/>
              <a:t>/ Schuh 2007, 93)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Soziale Unterstützung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Emotionale Unterstützung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– positive Zuneigung, Wertschätzung</a:t>
            </a:r>
          </a:p>
          <a:p>
            <a:pPr>
              <a:buNone/>
            </a:pPr>
            <a:r>
              <a:rPr lang="de-DE" dirty="0" smtClean="0"/>
              <a:t>– akzeptierendes Zuhören, Verständnis, Anteilnahme</a:t>
            </a:r>
          </a:p>
          <a:p>
            <a:pPr>
              <a:buNone/>
            </a:pPr>
            <a:r>
              <a:rPr lang="de-DE" b="1" dirty="0" smtClean="0"/>
              <a:t>Praktische Unterstützung  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– materielle Unterstützung</a:t>
            </a:r>
          </a:p>
          <a:p>
            <a:pPr>
              <a:buNone/>
            </a:pPr>
            <a:r>
              <a:rPr lang="de-DE" dirty="0" smtClean="0"/>
              <a:t>– von Aufgaben befreit oder dabei entlastet werden</a:t>
            </a:r>
          </a:p>
          <a:p>
            <a:pPr>
              <a:buNone/>
            </a:pPr>
            <a:r>
              <a:rPr lang="de-DE" dirty="0" smtClean="0"/>
              <a:t>– bei Bedarf Begleitung, Beistand oder Hilfe erhalten</a:t>
            </a:r>
          </a:p>
          <a:p>
            <a:pPr>
              <a:buNone/>
            </a:pPr>
            <a:r>
              <a:rPr lang="de-DE" b="1" dirty="0" smtClean="0"/>
              <a:t>Soziale Integration</a:t>
            </a:r>
          </a:p>
          <a:p>
            <a:pPr>
              <a:buNone/>
            </a:pPr>
            <a:r>
              <a:rPr lang="de-DE" dirty="0" smtClean="0"/>
              <a:t>– Zugehörigkeit zu Personen, Gruppen oder Organisationen</a:t>
            </a:r>
          </a:p>
          <a:p>
            <a:pPr>
              <a:buNone/>
            </a:pPr>
            <a:r>
              <a:rPr lang="de-DE" dirty="0" smtClean="0"/>
              <a:t>– gemeinsame Aktivitäten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51520" y="6309320"/>
            <a:ext cx="33843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de-DE" sz="1400" dirty="0" smtClean="0"/>
              <a:t>(</a:t>
            </a:r>
            <a:r>
              <a:rPr lang="de-DE" sz="1400" dirty="0" err="1" smtClean="0"/>
              <a:t>Fydrich</a:t>
            </a:r>
            <a:r>
              <a:rPr lang="de-DE" sz="1400" dirty="0" smtClean="0"/>
              <a:t>/Sommer 2003, 84)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Ausgewählte Therapieverfahren</a:t>
            </a:r>
            <a:endParaRPr lang="de-DE" sz="3800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Gesprächspsychotherapie</a:t>
            </a:r>
            <a:r>
              <a:rPr lang="de-DE" dirty="0" smtClean="0"/>
              <a:t> </a:t>
            </a:r>
            <a:r>
              <a:rPr lang="de-DE" sz="2400" dirty="0" smtClean="0"/>
              <a:t>(</a:t>
            </a:r>
            <a:r>
              <a:rPr lang="de-DE" sz="2400" dirty="0" err="1" smtClean="0"/>
              <a:t>Klientenzentrierte</a:t>
            </a:r>
            <a:r>
              <a:rPr lang="de-DE" sz="2400" dirty="0" smtClean="0"/>
              <a:t> Psychotherapie):</a:t>
            </a:r>
          </a:p>
          <a:p>
            <a:pPr lvl="0"/>
            <a:r>
              <a:rPr lang="de-DE" sz="2400" dirty="0" smtClean="0"/>
              <a:t>Nach Carl Rogers</a:t>
            </a:r>
            <a:endParaRPr lang="en-US" sz="2400" dirty="0" smtClean="0"/>
          </a:p>
          <a:p>
            <a:pPr lvl="0"/>
            <a:r>
              <a:rPr lang="de-DE" sz="2400" dirty="0" smtClean="0"/>
              <a:t>Klient steuert den Gesprächsverlauf selbst</a:t>
            </a:r>
            <a:endParaRPr lang="en-US" sz="2400" dirty="0" smtClean="0"/>
          </a:p>
          <a:p>
            <a:r>
              <a:rPr lang="de-DE" sz="2400" dirty="0" smtClean="0"/>
              <a:t>Therapeut fördert Selbstanalyse des Klienten </a:t>
            </a:r>
            <a:r>
              <a:rPr lang="de-DE" sz="2400" dirty="0" smtClean="0">
                <a:sym typeface="Wingdings"/>
              </a:rPr>
              <a:t></a:t>
            </a:r>
            <a:r>
              <a:rPr lang="de-DE" sz="2400" dirty="0" smtClean="0"/>
              <a:t> Hilfe zur Selbsthilfe</a:t>
            </a:r>
          </a:p>
          <a:p>
            <a:endParaRPr lang="en-US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30725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Rational-emotive Therapie</a:t>
            </a:r>
          </a:p>
          <a:p>
            <a:pPr lvl="0"/>
            <a:r>
              <a:rPr lang="de-DE" sz="2400" dirty="0" smtClean="0"/>
              <a:t>Grundüberlegung: innere oder äußere Ereignisse führen nicht direkt zu emotionalen oder Verhaltensreaktionen, sondern werden über Bewertungsinstanz vermittelt</a:t>
            </a:r>
            <a:endParaRPr lang="en-US" sz="2400" dirty="0" smtClean="0"/>
          </a:p>
          <a:p>
            <a:pPr lvl="0"/>
            <a:r>
              <a:rPr lang="de-DE" sz="2400" dirty="0" smtClean="0"/>
              <a:t>Therapeut versucht Glaubenssätze oder Mythen beim Klienten aufzuspüren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51520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Burisch</a:t>
            </a:r>
            <a:r>
              <a:rPr lang="de-DE" sz="1400" dirty="0" smtClean="0"/>
              <a:t> 2006, 278-282)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Ausgewählte Therapieverfahren</a:t>
            </a:r>
            <a:endParaRPr lang="de-DE" sz="3800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Psychodrama</a:t>
            </a:r>
          </a:p>
          <a:p>
            <a:pPr lvl="0"/>
            <a:r>
              <a:rPr lang="de-DE" sz="2400" dirty="0" smtClean="0"/>
              <a:t>Gruppenverfahren</a:t>
            </a:r>
            <a:endParaRPr lang="en-US" sz="2400" dirty="0" smtClean="0"/>
          </a:p>
          <a:p>
            <a:pPr lvl="0"/>
            <a:r>
              <a:rPr lang="de-DE" sz="2400" dirty="0" smtClean="0"/>
              <a:t>Durch Stehgreif-Rollenspiele ergeben sich häufig Rekonstruktionen biographisch relevanter Szenen eines Protagonisten</a:t>
            </a:r>
            <a:endParaRPr lang="en-US" sz="2400" dirty="0" smtClean="0"/>
          </a:p>
          <a:p>
            <a:r>
              <a:rPr lang="de-DE" sz="2400" dirty="0" smtClean="0"/>
              <a:t>Analysephase fördert kognitive Einsichten</a:t>
            </a:r>
            <a:endParaRPr lang="en-US" sz="2400" dirty="0"/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30725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Körpertherapien</a:t>
            </a:r>
          </a:p>
          <a:p>
            <a:pPr lvl="0"/>
            <a:r>
              <a:rPr lang="de-DE" sz="2400" dirty="0" smtClean="0"/>
              <a:t>Grundannahme: bestimmte Emotionen werden durch Verspannungen abgewehrt und gleichzeitig festgehalten </a:t>
            </a:r>
            <a:endParaRPr lang="en-US" sz="2400" dirty="0" smtClean="0"/>
          </a:p>
          <a:p>
            <a:pPr lvl="0"/>
            <a:r>
              <a:rPr lang="de-DE" sz="2400" dirty="0" smtClean="0"/>
              <a:t>Ziel: Auflösung dieser Verspannungen</a:t>
            </a:r>
            <a:endParaRPr lang="en-US" sz="2400" dirty="0" smtClean="0"/>
          </a:p>
          <a:p>
            <a:r>
              <a:rPr lang="de-DE" sz="2400" dirty="0" smtClean="0"/>
              <a:t>therapeutische Methoden: Atem-, Streck-, Beuge- und Massagetechniken</a:t>
            </a:r>
            <a:endParaRPr lang="en-US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51520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Burisch</a:t>
            </a:r>
            <a:r>
              <a:rPr lang="de-DE" sz="1400" dirty="0" smtClean="0"/>
              <a:t> 2006, 278-282)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Ausgewählte Trainingsprogramme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Das Bonner Burnout-Prophylaxe-Programm (BBPP)</a:t>
            </a:r>
            <a:endParaRPr lang="en-US" dirty="0" smtClean="0"/>
          </a:p>
          <a:p>
            <a:r>
              <a:rPr lang="de-DE" dirty="0" smtClean="0"/>
              <a:t>In 10 Schritten wird die Thematik des Burnout-Syndroms selbsterfahrungsbezogen erarbeitet</a:t>
            </a:r>
          </a:p>
          <a:p>
            <a:r>
              <a:rPr lang="de-DE" dirty="0" smtClean="0"/>
              <a:t>Dauer: 1-3 Tage</a:t>
            </a:r>
          </a:p>
          <a:p>
            <a:r>
              <a:rPr lang="de-DE" dirty="0" smtClean="0"/>
              <a:t>Thematisiert werden u.a. Belastungserfahrungen, -indikatoren, und -quellen sowie Bewältigungsfaktoren und deren Verankerung im Alltag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Ausgewählte Trainingsprogramme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Das Belastungs-Management-Training für Lehrer (BMT-L)</a:t>
            </a:r>
            <a:endParaRPr lang="en-US" dirty="0" smtClean="0"/>
          </a:p>
          <a:p>
            <a:r>
              <a:rPr lang="de-DE" dirty="0" smtClean="0"/>
              <a:t>Dauer: Kompaktseminar (3-5 Tage) oder Impulsseminar (9 Wochen)</a:t>
            </a:r>
          </a:p>
          <a:p>
            <a:r>
              <a:rPr lang="de-DE" dirty="0" smtClean="0"/>
              <a:t>Ziel: Identifikation und Bewältigung psychischer Belastungsfaktoren</a:t>
            </a:r>
          </a:p>
          <a:p>
            <a:r>
              <a:rPr lang="de-DE" dirty="0" smtClean="0"/>
              <a:t>Beinhaltet u.a. Entspannungskonzepte, Demonstrationen, Rollenspiele, Fallarbeit</a:t>
            </a:r>
          </a:p>
          <a:p>
            <a:r>
              <a:rPr lang="de-DE" dirty="0" smtClean="0"/>
              <a:t>präventiver Charakter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4400" dirty="0" smtClean="0"/>
              <a:t>I. Merkmale des Lehrerberufs und der Schulentwicklung</a:t>
            </a:r>
            <a:endParaRPr lang="de-DE" sz="4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Ausgewählte Trainingsprogramme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AGIL- ein Programm für „Arbeit und Gesundheit im Lehrerberuf“ </a:t>
            </a:r>
          </a:p>
          <a:p>
            <a:r>
              <a:rPr lang="de-DE" dirty="0" smtClean="0"/>
              <a:t>lehrerspezifisches Training zur Stressbewältigung</a:t>
            </a:r>
          </a:p>
          <a:p>
            <a:r>
              <a:rPr lang="de-DE" dirty="0" smtClean="0"/>
              <a:t>verläuft in 12 Einheiten für bis zu 10 Personen</a:t>
            </a:r>
          </a:p>
          <a:p>
            <a:r>
              <a:rPr lang="de-DE" dirty="0" smtClean="0"/>
              <a:t>bereits vorhandene Möglichkeiten zur Stressbewältigung sollen aktiviert und weitere Ressourcen aufgezeigt werden</a:t>
            </a:r>
          </a:p>
          <a:p>
            <a:pPr lvl="0"/>
            <a:r>
              <a:rPr lang="de-DE" dirty="0" smtClean="0"/>
              <a:t>Umfasst kognitive</a:t>
            </a:r>
            <a:r>
              <a:rPr lang="en-US" dirty="0" smtClean="0"/>
              <a:t>, </a:t>
            </a:r>
            <a:r>
              <a:rPr lang="de-DE" dirty="0" smtClean="0"/>
              <a:t>instrumentelle,</a:t>
            </a:r>
            <a:r>
              <a:rPr lang="en-US" dirty="0" smtClean="0"/>
              <a:t> </a:t>
            </a:r>
            <a:r>
              <a:rPr lang="de-DE" dirty="0" smtClean="0"/>
              <a:t>präventive</a:t>
            </a:r>
            <a:r>
              <a:rPr lang="en-US" dirty="0" smtClean="0"/>
              <a:t> und </a:t>
            </a:r>
            <a:r>
              <a:rPr lang="de-DE" dirty="0" smtClean="0"/>
              <a:t>regenerative Stressbewältigung</a:t>
            </a:r>
          </a:p>
          <a:p>
            <a:endParaRPr lang="en-US" dirty="0" smtClean="0"/>
          </a:p>
          <a:p>
            <a:endParaRPr lang="de-DE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30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79512" y="6309320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(Lehr/</a:t>
            </a:r>
            <a:r>
              <a:rPr lang="de-DE" sz="1400" dirty="0" err="1" smtClean="0"/>
              <a:t>Sosnowsky</a:t>
            </a:r>
            <a:r>
              <a:rPr lang="de-DE" sz="1400" dirty="0" smtClean="0"/>
              <a:t>/</a:t>
            </a:r>
            <a:r>
              <a:rPr lang="de-DE" sz="1400" dirty="0" err="1" smtClean="0"/>
              <a:t>Hillert</a:t>
            </a:r>
            <a:r>
              <a:rPr lang="de-DE" sz="1400" dirty="0" smtClean="0"/>
              <a:t> 2007, 275f).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Coaching nach dem Freiburger Modell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r>
              <a:rPr lang="de-DE" dirty="0" smtClean="0"/>
              <a:t>Lehrkräfte thematisieren Belastungsfaktoren und lernen, auf diese entsprechend zu reagieren, um eine größtmögliche Entlastung zu erreichen</a:t>
            </a:r>
          </a:p>
          <a:p>
            <a:r>
              <a:rPr lang="de-DE" dirty="0" smtClean="0"/>
              <a:t>Besteht aus 5 Modulen, die innerhalb von 10 Sitzungen durchgeführt werden</a:t>
            </a:r>
            <a:endParaRPr lang="en-US" dirty="0" smtClean="0"/>
          </a:p>
          <a:p>
            <a:pPr lvl="0"/>
            <a:r>
              <a:rPr lang="de-DE" dirty="0" smtClean="0"/>
              <a:t>Thematisiert werden Gesundheitsinformationen, Entspannungstechniken</a:t>
            </a:r>
            <a:r>
              <a:rPr lang="en-US" dirty="0" smtClean="0"/>
              <a:t>, </a:t>
            </a:r>
            <a:r>
              <a:rPr lang="de-DE" dirty="0" smtClean="0"/>
              <a:t>die persönliche Einstellung zum Beruf</a:t>
            </a:r>
            <a:r>
              <a:rPr lang="en-US" dirty="0" smtClean="0"/>
              <a:t> und </a:t>
            </a:r>
            <a:r>
              <a:rPr lang="de-DE" dirty="0" smtClean="0"/>
              <a:t>Beziehungsgestaltung mit Schülern, Eltern und Kollegen</a:t>
            </a:r>
            <a:endParaRPr lang="en-US" dirty="0" smtClean="0"/>
          </a:p>
          <a:p>
            <a:r>
              <a:rPr lang="de-DE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de-DE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31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51520" y="6211669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(Unterbrink / Bauer 2006)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2100276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4400" dirty="0" smtClean="0"/>
              <a:t>IV. Schulorganisatorische Maßnahmen</a:t>
            </a:r>
            <a:endParaRPr lang="de-DE" sz="4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Arbeitsplatzgestaltung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3200" dirty="0" smtClean="0"/>
              <a:t>Schaffung von zeitweiligen Rückzugsmöglichkeiten (Pausenorte, Nischen)</a:t>
            </a:r>
          </a:p>
          <a:p>
            <a:r>
              <a:rPr lang="de-DE" sz="3200" dirty="0" smtClean="0"/>
              <a:t>(persönliche) Gestaltung der Arbeitsumgebung (z.B. Ruhezonen, Licht, Blenden, Farbgestaltung an Wänden/ Decken)</a:t>
            </a:r>
          </a:p>
          <a:p>
            <a:r>
              <a:rPr lang="de-DE" sz="3200" dirty="0" smtClean="0"/>
              <a:t>Einführung norm-gerechter Möblierung</a:t>
            </a:r>
            <a:endParaRPr lang="en-US" sz="3200" dirty="0" smtClean="0"/>
          </a:p>
          <a:p>
            <a:pPr lvl="0"/>
            <a:endParaRPr lang="en-US" sz="3200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79512" y="6211669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Enzmann</a:t>
            </a:r>
            <a:r>
              <a:rPr lang="de-DE" sz="1400" dirty="0" smtClean="0"/>
              <a:t>/Kleiber 1989, 185f; </a:t>
            </a:r>
          </a:p>
          <a:p>
            <a:r>
              <a:rPr lang="de-DE" sz="1400" dirty="0" smtClean="0"/>
              <a:t>Körner 2003, 398)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800" dirty="0" smtClean="0"/>
              <a:t>Supervision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3200" dirty="0" smtClean="0"/>
              <a:t>Reflexion der beruflichen Tätigkeit ermöglicht neue Perspektiven für die zukünftige Arbeit</a:t>
            </a:r>
          </a:p>
          <a:p>
            <a:pPr lvl="0"/>
            <a:r>
              <a:rPr lang="de-DE" sz="3200" dirty="0" smtClean="0"/>
              <a:t>Soll die berufliche Handlungssicherheit fördern und das professionelle Selbstverständnis stärken</a:t>
            </a:r>
          </a:p>
          <a:p>
            <a:pPr lvl="0"/>
            <a:r>
              <a:rPr lang="de-DE" sz="3200" dirty="0" smtClean="0"/>
              <a:t>Findet meist in der Gruppe statt</a:t>
            </a:r>
          </a:p>
          <a:p>
            <a:pPr lvl="0"/>
            <a:r>
              <a:rPr lang="de-DE" sz="3200" dirty="0" smtClean="0"/>
              <a:t>Beinhaltet Beratung bei Problemen und gemeinsames Erarbeiten von Lösungsansätzen </a:t>
            </a:r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79512" y="6211669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(Schlee 2004; </a:t>
            </a:r>
            <a:r>
              <a:rPr lang="de-DE" sz="1400" dirty="0" err="1" smtClean="0"/>
              <a:t>Mutzeck</a:t>
            </a:r>
            <a:r>
              <a:rPr lang="de-DE" sz="1400" dirty="0" smtClean="0"/>
              <a:t> 2003)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Weitere Schulorganisatorische 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3200" dirty="0" smtClean="0"/>
              <a:t>Schaffung von Weiterbildungsmöglichkeiten</a:t>
            </a:r>
            <a:endParaRPr lang="en-US" sz="3200" dirty="0" smtClean="0"/>
          </a:p>
          <a:p>
            <a:pPr lvl="0"/>
            <a:r>
              <a:rPr lang="de-DE" sz="3200" dirty="0" smtClean="0"/>
              <a:t>Anforderungsvielfalt gestalten</a:t>
            </a:r>
          </a:p>
          <a:p>
            <a:pPr lvl="0"/>
            <a:r>
              <a:rPr lang="de-DE" sz="3200" dirty="0" smtClean="0"/>
              <a:t>Partizipationsmöglichkeiten und Teamarbeit ermöglichen</a:t>
            </a:r>
          </a:p>
          <a:p>
            <a:pPr lvl="0"/>
            <a:r>
              <a:rPr lang="de-DE" sz="3200" dirty="0" smtClean="0"/>
              <a:t>Schaffung eines unterstützenden, positiven Arbeitsklimas</a:t>
            </a:r>
            <a:endParaRPr lang="en-US" sz="3200" dirty="0" smtClean="0"/>
          </a:p>
          <a:p>
            <a:pPr lvl="0"/>
            <a:r>
              <a:rPr lang="de-DE" sz="3200" dirty="0" smtClean="0"/>
              <a:t>Entwicklung einer „Feedback- Kultur“</a:t>
            </a:r>
            <a:endParaRPr lang="en-US" sz="3200" dirty="0" smtClean="0"/>
          </a:p>
          <a:p>
            <a:pPr lvl="0"/>
            <a:endParaRPr lang="en-US" sz="3200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07504" y="623731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Enzmann</a:t>
            </a:r>
            <a:r>
              <a:rPr lang="de-DE" sz="1400" dirty="0" smtClean="0"/>
              <a:t>/Kleiber 1989, 185-186; </a:t>
            </a:r>
          </a:p>
          <a:p>
            <a:r>
              <a:rPr lang="de-DE" sz="1400" dirty="0" smtClean="0"/>
              <a:t>Körner 2003, 398)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Weitere Schulorganisatorische 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dirty="0" smtClean="0"/>
              <a:t>Bei Konflikten: Durchführung einer Konfliktanalyse, Einführung von Teamcoaching oder Mediation</a:t>
            </a:r>
          </a:p>
          <a:p>
            <a:r>
              <a:rPr lang="de-DE" dirty="0" smtClean="0"/>
              <a:t>Regelmäßige arbeitsmedizinische Vorsorgeuntersuchungen und Gesundheitsberatungen, Einführung von Gesundheitszirkeln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Ingeborg </a:t>
            </a:r>
            <a:r>
              <a:rPr lang="de-DE" dirty="0" err="1" smtClean="0"/>
              <a:t>Hedderich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79512" y="6237312"/>
            <a:ext cx="3456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(Körner 2003, 398)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Schulorganisatorische Maßnahmen im Hinblick auf die Schulleitung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3200" dirty="0" smtClean="0"/>
              <a:t>Arbeitsteilung, Festlegung von Arbeitszielen und gerechte Verteilung jeweiliger Verantwortlichkeiten</a:t>
            </a:r>
          </a:p>
          <a:p>
            <a:pPr lvl="0"/>
            <a:r>
              <a:rPr lang="de-DE" sz="3200" dirty="0" smtClean="0"/>
              <a:t>Transparenz im Treffen von Entscheidungen</a:t>
            </a:r>
          </a:p>
          <a:p>
            <a:pPr lvl="0"/>
            <a:r>
              <a:rPr lang="de-DE" sz="3200" dirty="0" smtClean="0"/>
              <a:t>Direkte Kommunikationswege</a:t>
            </a:r>
          </a:p>
          <a:p>
            <a:r>
              <a:rPr lang="de-DE" sz="3200" dirty="0" smtClean="0"/>
              <a:t>Einsatz professioneller Gesprächsformen</a:t>
            </a:r>
            <a:endParaRPr lang="en-US" sz="3200" dirty="0" smtClean="0"/>
          </a:p>
          <a:p>
            <a:pPr lvl="0"/>
            <a:r>
              <a:rPr lang="de-DE" sz="3200" dirty="0" smtClean="0"/>
              <a:t>Management-Kurse, Führungsschulung</a:t>
            </a:r>
            <a:endParaRPr lang="en-US" sz="3200" dirty="0" smtClean="0"/>
          </a:p>
          <a:p>
            <a:endParaRPr lang="en-US" sz="3200" dirty="0" smtClean="0"/>
          </a:p>
          <a:p>
            <a:pPr lvl="0"/>
            <a:endParaRPr lang="en-US" sz="3200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79512" y="623731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Enzmann</a:t>
            </a:r>
            <a:r>
              <a:rPr lang="de-DE" sz="1400" dirty="0" smtClean="0"/>
              <a:t>/Kleiber 1989, 185-186; </a:t>
            </a:r>
          </a:p>
          <a:p>
            <a:r>
              <a:rPr lang="de-DE" sz="1400" dirty="0" smtClean="0"/>
              <a:t>Körner 2003, 398; Strittmatter 2007)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Schulorganisatorische Maßnahmen im Hinblick auf die Schulleitung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dirty="0" smtClean="0"/>
              <a:t>Kooperatives Vorgesetztenverhalten</a:t>
            </a:r>
          </a:p>
          <a:p>
            <a:r>
              <a:rPr lang="de-DE" sz="3200" dirty="0" smtClean="0"/>
              <a:t>Überprüfung möglicher Aufgabenreduktionen (z.B. Abbau/Vereinfachung bürokratischer Verwaltungsaufgaben)</a:t>
            </a:r>
          </a:p>
          <a:p>
            <a:pPr lvl="0"/>
            <a:r>
              <a:rPr lang="de-DE" sz="3200" dirty="0" smtClean="0"/>
              <a:t>Stimulation und Unterstützung der Laufbahndynamisierung durch Erweiterung oder Reduzierung der Arbeitsaufgaben, Spezialisierungen oder Wechsel</a:t>
            </a:r>
            <a:endParaRPr lang="en-US" sz="3200" dirty="0" smtClean="0"/>
          </a:p>
          <a:p>
            <a:endParaRPr lang="en-US" sz="3200" dirty="0" smtClean="0"/>
          </a:p>
          <a:p>
            <a:pPr lvl="0"/>
            <a:endParaRPr lang="en-US" sz="3200" dirty="0" smtClean="0"/>
          </a:p>
          <a:p>
            <a:endParaRPr lang="en-US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07504" y="623731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Enzmann</a:t>
            </a:r>
            <a:r>
              <a:rPr lang="de-DE" sz="1400" dirty="0" smtClean="0"/>
              <a:t>/Kleiber 1989, 185-186; </a:t>
            </a:r>
          </a:p>
          <a:p>
            <a:r>
              <a:rPr lang="de-DE" sz="1400" dirty="0" smtClean="0"/>
              <a:t>Körner 2003, 398; Strittmatter 2007)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200" dirty="0" smtClean="0"/>
              <a:t>Quellen: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77800"/>
          </a:xfrm>
        </p:spPr>
        <p:txBody>
          <a:bodyPr>
            <a:noAutofit/>
          </a:bodyPr>
          <a:lstStyle/>
          <a:p>
            <a:r>
              <a:rPr lang="de-DE" sz="1400" dirty="0" smtClean="0"/>
              <a:t>Barth, A.-R. (1997): Burnout bei Lehrern. Theoretische Aspekte und Ergebnisse einer Untersuchung. Göttingen/Toronto/Zürich: </a:t>
            </a:r>
            <a:r>
              <a:rPr lang="de-DE" sz="1400" dirty="0" err="1" smtClean="0"/>
              <a:t>Hogrefe</a:t>
            </a:r>
            <a:endParaRPr lang="de-DE" sz="1400" dirty="0" smtClean="0"/>
          </a:p>
          <a:p>
            <a:r>
              <a:rPr lang="de-DE" sz="1400" dirty="0" smtClean="0"/>
              <a:t>Besser-Scholz, B. (2007): Burnout- Gefahr im Lehrerberuf?</a:t>
            </a:r>
            <a:r>
              <a:rPr lang="de-DE" sz="1400" b="1" dirty="0" smtClean="0"/>
              <a:t> </a:t>
            </a:r>
            <a:r>
              <a:rPr lang="de-DE" sz="1400" dirty="0" smtClean="0"/>
              <a:t>Göttingen: </a:t>
            </a:r>
            <a:r>
              <a:rPr lang="de-DE" sz="1400" dirty="0" err="1" smtClean="0"/>
              <a:t>Vandenhoeck</a:t>
            </a:r>
            <a:r>
              <a:rPr lang="de-DE" sz="1400" dirty="0" smtClean="0"/>
              <a:t> &amp; Ruprecht</a:t>
            </a:r>
            <a:endParaRPr lang="en-US" sz="1400" dirty="0" smtClean="0"/>
          </a:p>
          <a:p>
            <a:r>
              <a:rPr lang="de-DE" sz="1400" dirty="0" err="1" smtClean="0"/>
              <a:t>Burisch</a:t>
            </a:r>
            <a:r>
              <a:rPr lang="de-DE" sz="1400" dirty="0" smtClean="0"/>
              <a:t>, M. (2006): Das Burnout-Syndrom. Theorie der inneren Erschöpfung. Berlin/Heidelberg: Springer</a:t>
            </a:r>
          </a:p>
          <a:p>
            <a:r>
              <a:rPr lang="de-DE" sz="1400" dirty="0" err="1" smtClean="0"/>
              <a:t>Büssing</a:t>
            </a:r>
            <a:r>
              <a:rPr lang="de-DE" sz="1400" dirty="0" smtClean="0"/>
              <a:t>, A., </a:t>
            </a:r>
            <a:r>
              <a:rPr lang="de-DE" sz="1400" dirty="0" err="1" smtClean="0"/>
              <a:t>Perrar</a:t>
            </a:r>
            <a:r>
              <a:rPr lang="de-DE" sz="1400" dirty="0" smtClean="0"/>
              <a:t>, K. M. (1992): Die Messung von Burnout. Untersuchung einer deutschen Fassung des </a:t>
            </a:r>
            <a:r>
              <a:rPr lang="de-DE" sz="1400" dirty="0" err="1" smtClean="0"/>
              <a:t>Maslach</a:t>
            </a:r>
            <a:r>
              <a:rPr lang="de-DE" sz="1400" dirty="0" smtClean="0"/>
              <a:t> Burnout </a:t>
            </a:r>
            <a:r>
              <a:rPr lang="de-DE" sz="1400" dirty="0" err="1" smtClean="0"/>
              <a:t>Inventory</a:t>
            </a:r>
            <a:r>
              <a:rPr lang="de-DE" sz="1400" dirty="0" smtClean="0"/>
              <a:t> (MBI-D). </a:t>
            </a:r>
            <a:r>
              <a:rPr lang="de-DE" sz="1400" dirty="0" err="1" smtClean="0"/>
              <a:t>Diagnostica</a:t>
            </a:r>
            <a:r>
              <a:rPr lang="de-DE" sz="1400" dirty="0" smtClean="0"/>
              <a:t> 38, 328-353</a:t>
            </a:r>
          </a:p>
          <a:p>
            <a:r>
              <a:rPr lang="de-DE" sz="1400" dirty="0" err="1" smtClean="0"/>
              <a:t>Enzmann</a:t>
            </a:r>
            <a:r>
              <a:rPr lang="de-DE" sz="1400" dirty="0" smtClean="0"/>
              <a:t>, D., Kleiber, D. (1989): Helfer-Leiden. </a:t>
            </a:r>
            <a:r>
              <a:rPr lang="de-DE" sz="1400" dirty="0" err="1" smtClean="0"/>
              <a:t>Streß</a:t>
            </a:r>
            <a:r>
              <a:rPr lang="de-DE" sz="1400" dirty="0" smtClean="0"/>
              <a:t> und Burnout in psychosozialen Berufen. Heidelberg: </a:t>
            </a:r>
            <a:r>
              <a:rPr lang="de-DE" sz="1400" dirty="0" err="1" smtClean="0"/>
              <a:t>Asanger</a:t>
            </a:r>
            <a:r>
              <a:rPr lang="de-DE" sz="1400" dirty="0" smtClean="0"/>
              <a:t> </a:t>
            </a:r>
          </a:p>
          <a:p>
            <a:r>
              <a:rPr lang="de-DE" sz="1400" dirty="0" err="1" smtClean="0"/>
              <a:t>Fydrich</a:t>
            </a:r>
            <a:r>
              <a:rPr lang="de-DE" sz="1400" dirty="0" smtClean="0"/>
              <a:t>, T./Sommer, G. (2003): Diagnostik sozialer Unterstützung. In: Jerusalem, M., Weber, H. (Hrsg.) (2003): Psychische Gesundheitsförderung. Göttingen: </a:t>
            </a:r>
            <a:r>
              <a:rPr lang="de-DE" sz="1400" dirty="0" err="1" smtClean="0"/>
              <a:t>Hogrefe</a:t>
            </a:r>
            <a:r>
              <a:rPr lang="de-DE" sz="1400" dirty="0" smtClean="0"/>
              <a:t>, 79-104</a:t>
            </a:r>
          </a:p>
          <a:p>
            <a:r>
              <a:rPr lang="de-DE" sz="1400" dirty="0" err="1" smtClean="0"/>
              <a:t>Hedderich</a:t>
            </a:r>
            <a:r>
              <a:rPr lang="de-DE" sz="1400" dirty="0" smtClean="0"/>
              <a:t>, I. (1997): Burnout bei Sonderschullehrerinnen und Sonderschullehrern. Eine vergleichende empirische Untersuchung, durchgeführt in Schulen für Körperbehinderte und in Hauptschulen, auf der Grundlage des </a:t>
            </a:r>
            <a:r>
              <a:rPr lang="de-DE" sz="1400" dirty="0" err="1" smtClean="0"/>
              <a:t>Maslach</a:t>
            </a:r>
            <a:r>
              <a:rPr lang="de-DE" sz="1400" dirty="0" smtClean="0"/>
              <a:t>-Burnout-</a:t>
            </a:r>
            <a:r>
              <a:rPr lang="de-DE" sz="1400" dirty="0" err="1" smtClean="0"/>
              <a:t>Inventory</a:t>
            </a:r>
            <a:r>
              <a:rPr lang="de-DE" sz="1400" dirty="0" smtClean="0"/>
              <a:t>. Berlin: </a:t>
            </a:r>
            <a:r>
              <a:rPr lang="de-DE" sz="1400" dirty="0" err="1" smtClean="0"/>
              <a:t>Marhold</a:t>
            </a:r>
            <a:endParaRPr lang="de-DE" sz="1400" dirty="0" smtClean="0"/>
          </a:p>
          <a:p>
            <a:r>
              <a:rPr lang="de-DE" sz="1400" dirty="0" err="1" smtClean="0"/>
              <a:t>Hedderich</a:t>
            </a:r>
            <a:r>
              <a:rPr lang="de-DE" sz="1400" dirty="0" smtClean="0"/>
              <a:t>, I. (2009): Burnout. Ursachen, Formen, Auswege. München: Beck</a:t>
            </a:r>
          </a:p>
          <a:p>
            <a:r>
              <a:rPr lang="de-DE" sz="1400" dirty="0" smtClean="0"/>
              <a:t>Kaluza, G. (2007): Gelassen und sicher im Stress. Heidelberg: Springer.</a:t>
            </a:r>
          </a:p>
          <a:p>
            <a:r>
              <a:rPr lang="de-DE" sz="1400" dirty="0" smtClean="0"/>
              <a:t>Kleiber, D., </a:t>
            </a:r>
            <a:r>
              <a:rPr lang="de-DE" sz="1400" dirty="0" err="1" smtClean="0"/>
              <a:t>Enzmann</a:t>
            </a:r>
            <a:r>
              <a:rPr lang="de-DE" sz="1400" dirty="0" smtClean="0"/>
              <a:t>, D. (1990): Burnout. Eine internationale Biografie. Göttingen: </a:t>
            </a:r>
            <a:r>
              <a:rPr lang="de-DE" sz="1400" dirty="0" err="1" smtClean="0"/>
              <a:t>Hogrefe</a:t>
            </a:r>
            <a:r>
              <a:rPr lang="de-DE" sz="1400" dirty="0" smtClean="0"/>
              <a:t>.</a:t>
            </a:r>
          </a:p>
          <a:p>
            <a:r>
              <a:rPr lang="de-DE" sz="1400" dirty="0" smtClean="0"/>
              <a:t>Körner, S. C. (2003): Das Phänomen Burnout am Arbeitsplatz Schule. </a:t>
            </a:r>
            <a:r>
              <a:rPr lang="en-US" sz="1400" dirty="0" smtClean="0"/>
              <a:t>Berlin: Logos</a:t>
            </a:r>
          </a:p>
          <a:p>
            <a:r>
              <a:rPr lang="de-DE" sz="1400" dirty="0" err="1" smtClean="0"/>
              <a:t>Klippert</a:t>
            </a:r>
            <a:r>
              <a:rPr lang="de-DE" sz="1400" dirty="0" smtClean="0"/>
              <a:t>, H. (2006): Lehrerentlastung. Strategien zur wirksamen Arbeitserleichterung in Schule und Unterricht. Weinheim/ Basel: Beltz</a:t>
            </a:r>
          </a:p>
          <a:p>
            <a:r>
              <a:rPr lang="de-DE" sz="1400" dirty="0" err="1" smtClean="0"/>
              <a:t>Klippert</a:t>
            </a:r>
            <a:r>
              <a:rPr lang="de-DE" sz="1400" dirty="0" smtClean="0"/>
              <a:t>, H. (2008): Pädagogische Schulentwicklung. Planungs- und Arbeitshilfen zur Förderung einer neuen Lernkultur. Weinheim/ Basel: Beltz 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39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9552" y="6309320"/>
            <a:ext cx="1545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(</a:t>
            </a:r>
            <a:r>
              <a:rPr lang="de-DE" sz="1400" dirty="0" err="1" smtClean="0"/>
              <a:t>Klippert</a:t>
            </a:r>
            <a:r>
              <a:rPr lang="de-DE" sz="1400" dirty="0" smtClean="0"/>
              <a:t> 2006, 35)</a:t>
            </a:r>
            <a:endParaRPr lang="de-DE" sz="1400" dirty="0"/>
          </a:p>
        </p:txBody>
      </p:sp>
      <p:sp>
        <p:nvSpPr>
          <p:cNvPr id="7" name="Ellipse 6"/>
          <p:cNvSpPr/>
          <p:nvPr/>
        </p:nvSpPr>
        <p:spPr>
          <a:xfrm>
            <a:off x="539552" y="1412776"/>
            <a:ext cx="2736304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Stetig anwachsendes Aufgaben-</a:t>
            </a:r>
            <a:r>
              <a:rPr lang="de-DE" dirty="0" err="1" smtClean="0">
                <a:solidFill>
                  <a:schemeClr val="tx1"/>
                </a:solidFill>
              </a:rPr>
              <a:t>spektrum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915816" y="278092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Merkmale </a:t>
            </a:r>
          </a:p>
          <a:p>
            <a:pPr algn="ctr"/>
            <a:r>
              <a:rPr lang="de-DE" sz="2400" b="1" dirty="0" smtClean="0"/>
              <a:t>des Lehrerberufs</a:t>
            </a:r>
            <a:endParaRPr lang="en-US" sz="2400" b="1" dirty="0"/>
          </a:p>
        </p:txBody>
      </p:sp>
      <p:sp>
        <p:nvSpPr>
          <p:cNvPr id="9" name="Ellipse 8"/>
          <p:cNvSpPr/>
          <p:nvPr/>
        </p:nvSpPr>
        <p:spPr>
          <a:xfrm>
            <a:off x="611560" y="3068960"/>
            <a:ext cx="208823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r>
              <a:rPr lang="de-DE" dirty="0" smtClean="0">
                <a:solidFill>
                  <a:schemeClr val="tx1"/>
                </a:solidFill>
              </a:rPr>
              <a:t>ffektive </a:t>
            </a:r>
            <a:r>
              <a:rPr lang="de-DE" dirty="0" smtClean="0">
                <a:solidFill>
                  <a:schemeClr val="tx1"/>
                </a:solidFill>
              </a:rPr>
              <a:t>Unterrichts-</a:t>
            </a:r>
          </a:p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gestaltung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979712" y="4365104"/>
            <a:ext cx="208823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</a:t>
            </a:r>
            <a:r>
              <a:rPr lang="de-DE" dirty="0" smtClean="0">
                <a:solidFill>
                  <a:schemeClr val="tx1"/>
                </a:solidFill>
              </a:rPr>
              <a:t>ndividuelle </a:t>
            </a:r>
            <a:r>
              <a:rPr lang="de-DE" dirty="0" smtClean="0">
                <a:solidFill>
                  <a:schemeClr val="tx1"/>
                </a:solidFill>
              </a:rPr>
              <a:t>Förderarbeit </a:t>
            </a:r>
          </a:p>
        </p:txBody>
      </p:sp>
      <p:sp>
        <p:nvSpPr>
          <p:cNvPr id="11" name="Ellipse 10"/>
          <p:cNvSpPr/>
          <p:nvPr/>
        </p:nvSpPr>
        <p:spPr>
          <a:xfrm>
            <a:off x="4499992" y="4293096"/>
            <a:ext cx="2232248" cy="12241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Umsetzung neuer Bildungspläne  </a:t>
            </a:r>
          </a:p>
        </p:txBody>
      </p:sp>
      <p:sp>
        <p:nvSpPr>
          <p:cNvPr id="12" name="Ellipse 11"/>
          <p:cNvSpPr/>
          <p:nvPr/>
        </p:nvSpPr>
        <p:spPr>
          <a:xfrm>
            <a:off x="5724128" y="1412776"/>
            <a:ext cx="208823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Erziehungs-aufgaben</a:t>
            </a:r>
          </a:p>
        </p:txBody>
      </p:sp>
      <p:sp>
        <p:nvSpPr>
          <p:cNvPr id="13" name="Ellipse 12"/>
          <p:cNvSpPr/>
          <p:nvPr/>
        </p:nvSpPr>
        <p:spPr>
          <a:xfrm>
            <a:off x="6012160" y="2780928"/>
            <a:ext cx="2232248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Vermittlung von Schlüssel-</a:t>
            </a:r>
            <a:r>
              <a:rPr lang="de-DE" dirty="0" err="1" smtClean="0">
                <a:solidFill>
                  <a:schemeClr val="tx1"/>
                </a:solidFill>
              </a:rPr>
              <a:t>qualifikationen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275856" y="620688"/>
            <a:ext cx="2232248" cy="14401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Schulische und häusliche Berufstätigkeit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200" dirty="0" smtClean="0"/>
              <a:t>Quellen: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21816"/>
          </a:xfrm>
        </p:spPr>
        <p:txBody>
          <a:bodyPr>
            <a:normAutofit fontScale="25000" lnSpcReduction="20000"/>
          </a:bodyPr>
          <a:lstStyle/>
          <a:p>
            <a:endParaRPr lang="de-DE" sz="3200" dirty="0" smtClean="0"/>
          </a:p>
          <a:p>
            <a:r>
              <a:rPr lang="en-GB" sz="5600" dirty="0" smtClean="0"/>
              <a:t>Lazarus, R. S./ </a:t>
            </a:r>
            <a:r>
              <a:rPr lang="en-GB" sz="5600" dirty="0" err="1" smtClean="0"/>
              <a:t>Folkman</a:t>
            </a:r>
            <a:r>
              <a:rPr lang="en-GB" sz="5600" dirty="0" smtClean="0"/>
              <a:t>, S. (1987): Transactional theory and research on emotions and coping. </a:t>
            </a:r>
            <a:r>
              <a:rPr lang="de-DE" sz="5600" dirty="0" smtClean="0"/>
              <a:t>European Journal </a:t>
            </a:r>
            <a:r>
              <a:rPr lang="de-DE" sz="5600" dirty="0" err="1" smtClean="0"/>
              <a:t>of</a:t>
            </a:r>
            <a:r>
              <a:rPr lang="de-DE" sz="5600" dirty="0" smtClean="0"/>
              <a:t> </a:t>
            </a:r>
            <a:r>
              <a:rPr lang="de-DE" sz="5600" dirty="0" err="1" smtClean="0"/>
              <a:t>Personality</a:t>
            </a:r>
            <a:r>
              <a:rPr lang="de-DE" sz="5600" dirty="0" smtClean="0"/>
              <a:t> 1, 141-169</a:t>
            </a:r>
          </a:p>
          <a:p>
            <a:r>
              <a:rPr lang="de-DE" sz="5600" dirty="0" smtClean="0"/>
              <a:t>Lehr, D./ </a:t>
            </a:r>
            <a:r>
              <a:rPr lang="de-DE" sz="5600" dirty="0" err="1" smtClean="0"/>
              <a:t>Sosnowsky</a:t>
            </a:r>
            <a:r>
              <a:rPr lang="de-DE" sz="5600" dirty="0" smtClean="0"/>
              <a:t>, N./ </a:t>
            </a:r>
            <a:r>
              <a:rPr lang="de-DE" sz="5600" dirty="0" err="1" smtClean="0"/>
              <a:t>Hillert</a:t>
            </a:r>
            <a:r>
              <a:rPr lang="de-DE" sz="5600" dirty="0" smtClean="0"/>
              <a:t>, A. (2007): Stressbezogene Interventionen zur Prävention von psychischen Störungen im Lehrerberuf. AGIL ‚Arbeit und Gesundheit im Lehrerberuf’ als Beispiel einer Intervention zur Verhaltensprävention. In: </a:t>
            </a:r>
            <a:r>
              <a:rPr lang="de-DE" sz="5600" dirty="0" err="1" smtClean="0"/>
              <a:t>Rothland</a:t>
            </a:r>
            <a:r>
              <a:rPr lang="de-DE" sz="5600" dirty="0" smtClean="0"/>
              <a:t>, M. (Hrsg.) (2007): Belastung und Beanspruchung im Lehrerberuf. Modelle, Befunde, Interventionen. Wiesbaden: VS Verlag für Sozialwissenschaften</a:t>
            </a:r>
          </a:p>
          <a:p>
            <a:r>
              <a:rPr lang="de-DE" sz="5600" dirty="0" err="1" smtClean="0"/>
              <a:t>Litzcke</a:t>
            </a:r>
            <a:r>
              <a:rPr lang="de-DE" sz="5600" dirty="0" smtClean="0"/>
              <a:t>, S. M./ Schuh, H. (2007): Stress, Mobbing und Burn-out am Arbeitsplatz. Heidelberg: Springer</a:t>
            </a:r>
          </a:p>
          <a:p>
            <a:r>
              <a:rPr lang="en-GB" sz="5600" dirty="0" err="1" smtClean="0"/>
              <a:t>Maslach</a:t>
            </a:r>
            <a:r>
              <a:rPr lang="en-GB" sz="5600" dirty="0" smtClean="0"/>
              <a:t>, C./Jackson, S. E. (1981): </a:t>
            </a:r>
            <a:r>
              <a:rPr lang="en-GB" sz="5600" dirty="0" err="1" smtClean="0"/>
              <a:t>Maslach</a:t>
            </a:r>
            <a:r>
              <a:rPr lang="en-GB" sz="5600" dirty="0" smtClean="0"/>
              <a:t> Burnout Inventory. Palo Alto: Consulting Psychologist Press</a:t>
            </a:r>
            <a:endParaRPr lang="en-US" sz="5600" dirty="0" smtClean="0"/>
          </a:p>
          <a:p>
            <a:r>
              <a:rPr lang="en-GB" sz="5600" dirty="0" err="1" smtClean="0"/>
              <a:t>Maslach</a:t>
            </a:r>
            <a:r>
              <a:rPr lang="en-GB" sz="5600" dirty="0" smtClean="0"/>
              <a:t>, C./ Jackson, S. E., </a:t>
            </a:r>
            <a:r>
              <a:rPr lang="en-GB" sz="5600" dirty="0" err="1" smtClean="0"/>
              <a:t>Leiter</a:t>
            </a:r>
            <a:r>
              <a:rPr lang="en-GB" sz="5600" dirty="0" smtClean="0"/>
              <a:t>, M. P. (1996): </a:t>
            </a:r>
            <a:r>
              <a:rPr lang="en-GB" sz="5600" dirty="0" err="1" smtClean="0"/>
              <a:t>Maslach</a:t>
            </a:r>
            <a:r>
              <a:rPr lang="en-GB" sz="5600" dirty="0" smtClean="0"/>
              <a:t> Burnout Inventory Manual. </a:t>
            </a:r>
            <a:r>
              <a:rPr lang="de-DE" sz="5600" dirty="0" err="1" smtClean="0"/>
              <a:t>Palo</a:t>
            </a:r>
            <a:r>
              <a:rPr lang="de-DE" sz="5600" dirty="0" smtClean="0"/>
              <a:t> Alto: Consulting </a:t>
            </a:r>
            <a:r>
              <a:rPr lang="de-DE" sz="5600" dirty="0" err="1" smtClean="0"/>
              <a:t>Psychologist</a:t>
            </a:r>
            <a:r>
              <a:rPr lang="de-DE" sz="5600" dirty="0" smtClean="0"/>
              <a:t> Press</a:t>
            </a:r>
          </a:p>
          <a:p>
            <a:r>
              <a:rPr lang="de-DE" sz="5600" dirty="0" err="1" smtClean="0"/>
              <a:t>Meidinger</a:t>
            </a:r>
            <a:r>
              <a:rPr lang="de-DE" sz="5600" dirty="0" smtClean="0"/>
              <a:t>, H./ Enders, C. (1997): </a:t>
            </a:r>
            <a:r>
              <a:rPr lang="de-DE" sz="5600" dirty="0" err="1" smtClean="0"/>
              <a:t>Burnoutseminare</a:t>
            </a:r>
            <a:r>
              <a:rPr lang="de-DE" sz="5600" dirty="0" smtClean="0"/>
              <a:t> für Lehrer. Ausgebrannt und aufgebaut. Arbeits- und Nachdenkbuch. Neuwied: </a:t>
            </a:r>
            <a:r>
              <a:rPr lang="de-DE" sz="5600" dirty="0" err="1" smtClean="0"/>
              <a:t>Luchterhand</a:t>
            </a:r>
            <a:endParaRPr lang="de-DE" sz="5600" dirty="0" smtClean="0"/>
          </a:p>
          <a:p>
            <a:r>
              <a:rPr lang="de-DE" sz="5600" dirty="0" err="1" smtClean="0"/>
              <a:t>Mutzeck</a:t>
            </a:r>
            <a:r>
              <a:rPr lang="de-DE" sz="5600" dirty="0" smtClean="0"/>
              <a:t>, W. (2003): Kooperative Beratung. Grundlagen und Methoden der Beratung und Supervision im Berufsalltag. Weinheim/Basel: Beltz</a:t>
            </a:r>
          </a:p>
          <a:p>
            <a:r>
              <a:rPr lang="de-DE" sz="5600" dirty="0" smtClean="0"/>
              <a:t>Petermann, U./ Menzel, S. (2000): Entspannung. In: Borchert, J. (Hrsg.) (2000): Handbuch der Sonderpädagogischen Psychologie. Göttingen: </a:t>
            </a:r>
            <a:r>
              <a:rPr lang="de-DE" sz="5600" dirty="0" err="1" smtClean="0"/>
              <a:t>Hogrefe</a:t>
            </a:r>
            <a:r>
              <a:rPr lang="de-DE" sz="5600" dirty="0" smtClean="0"/>
              <a:t>, 607-617</a:t>
            </a:r>
          </a:p>
          <a:p>
            <a:r>
              <a:rPr lang="de-DE" sz="5600" dirty="0" smtClean="0"/>
              <a:t>Rolff, H.-G. (2007): Studien zu einer Theorie der Schulentwicklung. Weinheim und Basel: Beltz, 2007</a:t>
            </a:r>
          </a:p>
          <a:p>
            <a:r>
              <a:rPr lang="en-GB" sz="5600" dirty="0" err="1" smtClean="0"/>
              <a:t>Schaufeli</a:t>
            </a:r>
            <a:r>
              <a:rPr lang="en-GB" sz="5600" dirty="0" smtClean="0"/>
              <a:t>, W. B./ </a:t>
            </a:r>
            <a:r>
              <a:rPr lang="en-GB" sz="5600" dirty="0" err="1" smtClean="0"/>
              <a:t>Enzmann</a:t>
            </a:r>
            <a:r>
              <a:rPr lang="en-GB" sz="5600" dirty="0" smtClean="0"/>
              <a:t>, D. (1998): The Burnout Companion to study and practice. </a:t>
            </a:r>
            <a:r>
              <a:rPr lang="de-DE" sz="5600" dirty="0" smtClean="0"/>
              <a:t>London: Taylor, Francis</a:t>
            </a:r>
          </a:p>
          <a:p>
            <a:r>
              <a:rPr lang="de-DE" sz="5600" dirty="0" smtClean="0"/>
              <a:t>Schlee, J. (2004): Kollegiale Beratung und Supervision für pädagogische Berufe. Hilfe zur Selbsthilfe. Ein Arbeitsbuch. Stuttgart: Kohlhammer</a:t>
            </a:r>
          </a:p>
          <a:p>
            <a:r>
              <a:rPr lang="en-GB" sz="5600" dirty="0" err="1" smtClean="0"/>
              <a:t>Selye</a:t>
            </a:r>
            <a:r>
              <a:rPr lang="en-GB" sz="5600" dirty="0" smtClean="0"/>
              <a:t>, H. (1975): Confusion and controversy in the stress field. Journal of human stress, 1, 37-44</a:t>
            </a:r>
          </a:p>
          <a:p>
            <a:r>
              <a:rPr lang="de-DE" sz="5600" dirty="0" smtClean="0"/>
              <a:t>Strittmatter, A. (2007): Die Gesunderhaltung der Lehrerinnen und Lehrer ist auch Chefsache- Gesundheitsfördernde Personalführung. Unterlagen zur Fachtagung „Vom Pausenapfel zum Gesundheitsmanagement- Gesundheitsfördernde Schulen auf dem Weg“ am 30.11.2007 in Luzern, Schweiz unter </a:t>
            </a:r>
            <a:r>
              <a:rPr lang="de-DE" sz="5600" u="sng" dirty="0" smtClean="0">
                <a:hlinkClick r:id="rId2"/>
              </a:rPr>
              <a:t>www.gesunde-schulen.ch/data/data/_365.pdf</a:t>
            </a:r>
            <a:r>
              <a:rPr lang="de-DE" sz="5600" dirty="0" smtClean="0"/>
              <a:t>; Stand: 28.11.2010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40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de-DE" sz="3200" dirty="0" smtClean="0"/>
              <a:t>Quellen: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/>
          </a:bodyPr>
          <a:lstStyle/>
          <a:p>
            <a:endParaRPr lang="de-DE" sz="1400" dirty="0" smtClean="0"/>
          </a:p>
          <a:p>
            <a:r>
              <a:rPr lang="de-DE" sz="1400" dirty="0" smtClean="0"/>
              <a:t>Unterbrink, T./</a:t>
            </a:r>
            <a:r>
              <a:rPr lang="de-DE" sz="1400" dirty="0" err="1" smtClean="0"/>
              <a:t>Bauer,J</a:t>
            </a:r>
            <a:r>
              <a:rPr lang="de-DE" sz="1400" dirty="0" smtClean="0"/>
              <a:t>. (2004): </a:t>
            </a:r>
            <a:r>
              <a:rPr lang="de-DE" sz="1400" dirty="0" err="1" smtClean="0"/>
              <a:t>Lehrergesunsheitsprävention</a:t>
            </a:r>
            <a:r>
              <a:rPr lang="de-DE" sz="1400" dirty="0" smtClean="0"/>
              <a:t>: Coaching-Gruppen für schulische Lehrkräfte nach dem Freiburger Modell unter </a:t>
            </a:r>
            <a:r>
              <a:rPr lang="de-DE" sz="1400" u="sng" dirty="0" smtClean="0">
                <a:hlinkClick r:id="rId2"/>
              </a:rPr>
              <a:t>http://www.tu-dresden.de/medlefo/dateien/Oeffentlichkeitsarbeit/Veroeffentlichung/Supervision-LehrergesundhPraev_2006.pdf</a:t>
            </a:r>
            <a:r>
              <a:rPr lang="de-DE" sz="1400" dirty="0" smtClean="0"/>
              <a:t>; Stand: 02.11.2010</a:t>
            </a:r>
          </a:p>
          <a:p>
            <a:r>
              <a:rPr lang="de-DE" sz="1400" dirty="0" smtClean="0"/>
              <a:t>Weber, A.(2003), Arbeitsmedizin im System der sozialen Sicherung. In: </a:t>
            </a:r>
            <a:r>
              <a:rPr lang="de-DE" sz="1400" dirty="0" err="1" smtClean="0"/>
              <a:t>Triebig</a:t>
            </a:r>
            <a:r>
              <a:rPr lang="de-DE" sz="1400" dirty="0" smtClean="0"/>
              <a:t> G., </a:t>
            </a:r>
            <a:r>
              <a:rPr lang="de-DE" sz="1400" dirty="0" err="1" smtClean="0"/>
              <a:t>Gentner</a:t>
            </a:r>
            <a:r>
              <a:rPr lang="de-DE" sz="1400" dirty="0" smtClean="0"/>
              <a:t> M., Schiele R., (</a:t>
            </a:r>
            <a:r>
              <a:rPr lang="de-DE" sz="1400" dirty="0" err="1" smtClean="0"/>
              <a:t>Hrsg</a:t>
            </a:r>
            <a:r>
              <a:rPr lang="de-DE" sz="1400" dirty="0" smtClean="0"/>
              <a:t>): Arbeitsmedizin-Handbuch für Theorie und Praxis. Stuttgart: </a:t>
            </a:r>
            <a:r>
              <a:rPr lang="de-DE" sz="1400" dirty="0" err="1" smtClean="0"/>
              <a:t>Gentner</a:t>
            </a:r>
            <a:r>
              <a:rPr lang="de-DE" sz="1400" dirty="0" smtClean="0"/>
              <a:t>; 25-46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41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Erwartungsträger der Lehrkräfte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Schüler: </a:t>
            </a:r>
            <a:r>
              <a:rPr lang="de-DE" dirty="0"/>
              <a:t>Wissensvermittlung, Beratung, Hilfe, </a:t>
            </a:r>
            <a:r>
              <a:rPr lang="de-DE" dirty="0" smtClean="0"/>
              <a:t>Führung</a:t>
            </a:r>
            <a:r>
              <a:rPr lang="de-DE" dirty="0"/>
              <a:t>, </a:t>
            </a:r>
            <a:r>
              <a:rPr lang="de-DE" dirty="0" smtClean="0"/>
              <a:t>Orientierung</a:t>
            </a:r>
          </a:p>
          <a:p>
            <a:r>
              <a:rPr lang="de-DE" b="1" dirty="0" smtClean="0"/>
              <a:t>Eltern:</a:t>
            </a:r>
            <a:r>
              <a:rPr lang="de-DE" dirty="0" smtClean="0"/>
              <a:t> </a:t>
            </a:r>
            <a:r>
              <a:rPr lang="de-DE" dirty="0"/>
              <a:t>Wissensvermittlung, Zusammenarbeit, Beratung, </a:t>
            </a:r>
            <a:r>
              <a:rPr lang="de-DE" dirty="0" smtClean="0"/>
              <a:t>Entlastung</a:t>
            </a:r>
          </a:p>
          <a:p>
            <a:r>
              <a:rPr lang="de-DE" b="1" dirty="0" smtClean="0"/>
              <a:t>Kollegen:</a:t>
            </a:r>
            <a:r>
              <a:rPr lang="de-DE" dirty="0" smtClean="0"/>
              <a:t> Anteilnahme</a:t>
            </a:r>
            <a:r>
              <a:rPr lang="de-DE" dirty="0"/>
              <a:t>, Unterstützung, Entlastung, </a:t>
            </a:r>
            <a:r>
              <a:rPr lang="de-DE" dirty="0" smtClean="0"/>
              <a:t>Solidarität</a:t>
            </a:r>
          </a:p>
          <a:p>
            <a:r>
              <a:rPr lang="de-DE" b="1" dirty="0" smtClean="0"/>
              <a:t>Vorgesetzte:</a:t>
            </a:r>
            <a:r>
              <a:rPr lang="de-DE" dirty="0" smtClean="0"/>
              <a:t> Übernahme </a:t>
            </a:r>
            <a:r>
              <a:rPr lang="de-DE" dirty="0"/>
              <a:t>und Ausführen von Funktionsaufgaben, Entlastung der Arbeit des </a:t>
            </a:r>
            <a:r>
              <a:rPr lang="de-DE" dirty="0" smtClean="0"/>
              <a:t>Vorgesetzten</a:t>
            </a:r>
          </a:p>
          <a:p>
            <a:r>
              <a:rPr lang="de-DE" b="1" dirty="0" smtClean="0"/>
              <a:t>Öffentlichkeit:</a:t>
            </a:r>
            <a:r>
              <a:rPr lang="de-DE" dirty="0" smtClean="0"/>
              <a:t> Wissensvermittler</a:t>
            </a:r>
            <a:r>
              <a:rPr lang="de-DE" dirty="0"/>
              <a:t>, Selektion, </a:t>
            </a:r>
            <a:r>
              <a:rPr lang="de-DE" dirty="0" smtClean="0"/>
              <a:t>Beratung</a:t>
            </a:r>
          </a:p>
          <a:p>
            <a:pPr>
              <a:buNone/>
            </a:pPr>
            <a:endParaRPr lang="de-DE" sz="2100" dirty="0" smtClean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6309320"/>
            <a:ext cx="260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(in Anlehnung an Barth 1997, 97)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 sz="3800" dirty="0" smtClean="0"/>
              <a:t>Schulentwicklung</a:t>
            </a:r>
            <a:endParaRPr lang="de-DE" sz="3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9198"/>
          </a:xfrm>
          <a:ln w="19050"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de-DE" dirty="0" smtClean="0"/>
              <a:t>wird realisiert durch: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Personal-, Organisations- und Unterrichtsentwicklung bilden eine Synthese und stehen in Wechselwirkung zueinander</a:t>
            </a:r>
          </a:p>
          <a:p>
            <a:r>
              <a:rPr lang="de-DE" dirty="0" smtClean="0"/>
              <a:t>Schulentwicklung wird ebenfalls durch das Umfeld (z.B. Eltern und Schulträger) mit beeinflusst</a:t>
            </a: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536" y="6309320"/>
            <a:ext cx="1344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1400" dirty="0" smtClean="0"/>
              <a:t>(Rolff 2007, 16) </a:t>
            </a:r>
          </a:p>
        </p:txBody>
      </p:sp>
      <p:sp>
        <p:nvSpPr>
          <p:cNvPr id="7" name="Rechteck 6"/>
          <p:cNvSpPr/>
          <p:nvPr/>
        </p:nvSpPr>
        <p:spPr>
          <a:xfrm>
            <a:off x="683568" y="1916832"/>
            <a:ext cx="3456384" cy="20882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Institutionelle Ressourcen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(z.B. Unterrichtsevaluation, Modifikation der Rahmenbedingungen)</a:t>
            </a:r>
          </a:p>
        </p:txBody>
      </p:sp>
      <p:sp>
        <p:nvSpPr>
          <p:cNvPr id="9" name="Rechteck 8"/>
          <p:cNvSpPr/>
          <p:nvPr/>
        </p:nvSpPr>
        <p:spPr>
          <a:xfrm>
            <a:off x="4716016" y="1916832"/>
            <a:ext cx="3456384" cy="20882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Personelle Ressourcen </a:t>
            </a:r>
            <a:r>
              <a:rPr lang="de-DE" sz="2400" dirty="0" smtClean="0">
                <a:solidFill>
                  <a:schemeClr val="tx1"/>
                </a:solidFill>
              </a:rPr>
              <a:t>(Schulleitung und Lehrkräfte)</a:t>
            </a:r>
          </a:p>
          <a:p>
            <a:pPr algn="ctr"/>
            <a:endParaRPr lang="de-DE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Subsysteme der Schulentwicklung- Handlungsebenen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536" y="645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51520" y="6309320"/>
            <a:ext cx="2535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(in Anlehnung an Rolff 2007, 30)</a:t>
            </a:r>
            <a:endParaRPr lang="de-DE" sz="1400" dirty="0"/>
          </a:p>
        </p:txBody>
      </p:sp>
      <p:sp>
        <p:nvSpPr>
          <p:cNvPr id="11" name="Rechteck 10"/>
          <p:cNvSpPr/>
          <p:nvPr/>
        </p:nvSpPr>
        <p:spPr>
          <a:xfrm>
            <a:off x="3131840" y="3356992"/>
            <a:ext cx="2842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b="1" dirty="0" smtClean="0"/>
              <a:t>Personalentwicklung</a:t>
            </a:r>
          </a:p>
          <a:p>
            <a:pPr algn="ctr"/>
            <a:r>
              <a:rPr lang="de-DE" sz="2400" b="1" dirty="0" smtClean="0"/>
              <a:t>beinhaltet:</a:t>
            </a:r>
            <a:endParaRPr lang="en-US" sz="24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755576" y="2132856"/>
            <a:ext cx="1944216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Lehrer-Feedback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203848" y="1700808"/>
            <a:ext cx="2664296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Kommunikations-</a:t>
            </a:r>
          </a:p>
          <a:p>
            <a:pPr lvl="0" algn="ctr"/>
            <a:r>
              <a:rPr lang="de-DE" sz="2400" dirty="0" err="1" smtClean="0">
                <a:solidFill>
                  <a:schemeClr val="tx1"/>
                </a:solidFill>
              </a:rPr>
              <a:t>training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131840" y="4653136"/>
            <a:ext cx="2736304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Jahresgespräche/ Zielvereinbarungen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83568" y="4005064"/>
            <a:ext cx="1944216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Supervision, Coaching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228184" y="4005064"/>
            <a:ext cx="2088232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Hospitationen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6300192" y="2132856"/>
            <a:ext cx="2088232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Schulleitungs-</a:t>
            </a:r>
            <a:r>
              <a:rPr lang="de-DE" sz="2400" dirty="0" err="1" smtClean="0">
                <a:solidFill>
                  <a:schemeClr val="tx1"/>
                </a:solidFill>
              </a:rPr>
              <a:t>beratung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Subsysteme der Schulentwicklung- Handlungsebenen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536" y="645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51520" y="6309320"/>
            <a:ext cx="2535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(in Anlehnung an Rolff 2007, 30)</a:t>
            </a:r>
            <a:endParaRPr lang="de-DE" sz="1400" dirty="0"/>
          </a:p>
        </p:txBody>
      </p:sp>
      <p:sp>
        <p:nvSpPr>
          <p:cNvPr id="11" name="Rechteck 10"/>
          <p:cNvSpPr/>
          <p:nvPr/>
        </p:nvSpPr>
        <p:spPr>
          <a:xfrm>
            <a:off x="2963942" y="3356992"/>
            <a:ext cx="31778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b="1" dirty="0" smtClean="0"/>
              <a:t>Unterrichtsentwicklung</a:t>
            </a:r>
          </a:p>
          <a:p>
            <a:pPr algn="ctr"/>
            <a:r>
              <a:rPr lang="de-DE" sz="2400" b="1" dirty="0" smtClean="0"/>
              <a:t>beinhaltet:</a:t>
            </a:r>
            <a:endParaRPr lang="en-US" sz="24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755576" y="2132856"/>
            <a:ext cx="1944216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Schüler-</a:t>
            </a:r>
            <a:r>
              <a:rPr lang="de-DE" sz="2400" dirty="0" err="1" smtClean="0">
                <a:solidFill>
                  <a:schemeClr val="tx1"/>
                </a:solidFill>
              </a:rPr>
              <a:t>orientierung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3203848" y="1700808"/>
            <a:ext cx="2664296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Fachlernen, überfachliches Lernen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131840" y="4653136"/>
            <a:ext cx="2736304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Methodentraining, erweiterte Unterrichtsformen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83568" y="4005064"/>
            <a:ext cx="1944216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Öffnung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228184" y="4005064"/>
            <a:ext cx="2088232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Lernkultur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6300192" y="2132856"/>
            <a:ext cx="2088232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Selbstlern-</a:t>
            </a:r>
            <a:r>
              <a:rPr lang="de-DE" sz="2400" dirty="0" err="1" smtClean="0">
                <a:solidFill>
                  <a:schemeClr val="tx1"/>
                </a:solidFill>
              </a:rPr>
              <a:t>fähigkeit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de-DE" dirty="0" smtClean="0"/>
              <a:t>Subsysteme der Schulentwicklung- Handlungsebenen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Ingeborg Hedderich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728E-2FE1-46DE-B740-66F048AC0FD6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5536" y="645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51520" y="6309320"/>
            <a:ext cx="2535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(in Anlehnung an Rolff 2007, 30)</a:t>
            </a:r>
            <a:endParaRPr lang="de-DE" sz="1400" dirty="0"/>
          </a:p>
        </p:txBody>
      </p:sp>
      <p:sp>
        <p:nvSpPr>
          <p:cNvPr id="11" name="Rechteck 10"/>
          <p:cNvSpPr/>
          <p:nvPr/>
        </p:nvSpPr>
        <p:spPr>
          <a:xfrm>
            <a:off x="2803934" y="3356992"/>
            <a:ext cx="34978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b="1" dirty="0" smtClean="0"/>
              <a:t>Organisationsentwicklung</a:t>
            </a:r>
          </a:p>
          <a:p>
            <a:pPr algn="ctr"/>
            <a:r>
              <a:rPr lang="de-DE" sz="2400" b="1" dirty="0" smtClean="0"/>
              <a:t>beinhaltet:</a:t>
            </a:r>
            <a:endParaRPr lang="en-US" sz="24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755576" y="2132856"/>
            <a:ext cx="1944216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Erziehungs-</a:t>
            </a:r>
            <a:r>
              <a:rPr lang="de-DE" sz="2400" dirty="0" err="1" smtClean="0">
                <a:solidFill>
                  <a:schemeClr val="tx1"/>
                </a:solidFill>
              </a:rPr>
              <a:t>klima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3203848" y="1700808"/>
            <a:ext cx="2664296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Schulprogramm, Schulkultur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131840" y="4653136"/>
            <a:ext cx="2736304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Teamentwicklung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83568" y="4005064"/>
            <a:ext cx="1944216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Evaluation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300192" y="4005064"/>
            <a:ext cx="2088232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Kooperation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6300192" y="2132856"/>
            <a:ext cx="2088232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>
                <a:solidFill>
                  <a:schemeClr val="tx1"/>
                </a:solidFill>
              </a:rPr>
              <a:t>Schul-</a:t>
            </a:r>
            <a:r>
              <a:rPr lang="de-DE" sz="2400" dirty="0" err="1" smtClean="0">
                <a:solidFill>
                  <a:schemeClr val="tx1"/>
                </a:solidFill>
              </a:rPr>
              <a:t>management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2526</Words>
  <Application>Microsoft Office PowerPoint</Application>
  <PresentationFormat>Bildschirmpräsentation (4:3)</PresentationFormat>
  <Paragraphs>393</Paragraphs>
  <Slides>41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2" baseType="lpstr">
      <vt:lpstr>Design1</vt:lpstr>
      <vt:lpstr>Schulische Belastungssituationen erfolgreich bewältigen </vt:lpstr>
      <vt:lpstr>Gliederung</vt:lpstr>
      <vt:lpstr>I. Merkmale des Lehrerberufs und der Schulentwicklung</vt:lpstr>
      <vt:lpstr>Folie 4</vt:lpstr>
      <vt:lpstr>Erwartungsträger der Lehrkräfte</vt:lpstr>
      <vt:lpstr>Schulentwicklung</vt:lpstr>
      <vt:lpstr>Subsysteme der Schulentwicklung- Handlungsebenen</vt:lpstr>
      <vt:lpstr>Subsysteme der Schulentwicklung- Handlungsebenen</vt:lpstr>
      <vt:lpstr>Subsysteme der Schulentwicklung- Handlungsebenen</vt:lpstr>
      <vt:lpstr>II. Stress, Burnout und Coping</vt:lpstr>
      <vt:lpstr>Stress</vt:lpstr>
      <vt:lpstr>Burnout</vt:lpstr>
      <vt:lpstr>Burnout</vt:lpstr>
      <vt:lpstr>Burnout- Symptomatik in Stichworten</vt:lpstr>
      <vt:lpstr>Burnout- mögliche Ursachen</vt:lpstr>
      <vt:lpstr>Diagnostik</vt:lpstr>
      <vt:lpstr>Coping</vt:lpstr>
      <vt:lpstr>Coping</vt:lpstr>
      <vt:lpstr>III. Individuelle Bewältigungsmöglichkeiten</vt:lpstr>
      <vt:lpstr>1. Beispiele für instrumentelles Stressmanagement </vt:lpstr>
      <vt:lpstr>2. Beispiele für mentales Stressmanagement </vt:lpstr>
      <vt:lpstr>3. Beispiele für regeneratives Stressmanagement </vt:lpstr>
      <vt:lpstr>Entspannungsverfahren</vt:lpstr>
      <vt:lpstr>Mögliche Wirkungen von Entspannungsverfahren</vt:lpstr>
      <vt:lpstr>Soziale Unterstützung</vt:lpstr>
      <vt:lpstr>Ausgewählte Therapieverfahren</vt:lpstr>
      <vt:lpstr>Ausgewählte Therapieverfahren</vt:lpstr>
      <vt:lpstr>Ausgewählte Trainingsprogramme</vt:lpstr>
      <vt:lpstr>Ausgewählte Trainingsprogramme</vt:lpstr>
      <vt:lpstr>Ausgewählte Trainingsprogramme</vt:lpstr>
      <vt:lpstr>Coaching nach dem Freiburger Modell</vt:lpstr>
      <vt:lpstr>IV. Schulorganisatorische Maßnahmen</vt:lpstr>
      <vt:lpstr>Arbeitsplatzgestaltung</vt:lpstr>
      <vt:lpstr>Supervision</vt:lpstr>
      <vt:lpstr>Weitere Schulorganisatorische Maßnahmen</vt:lpstr>
      <vt:lpstr>Weitere Schulorganisatorische Maßnahmen</vt:lpstr>
      <vt:lpstr>Schulorganisatorische Maßnahmen im Hinblick auf die Schulleitung</vt:lpstr>
      <vt:lpstr>Schulorganisatorische Maßnahmen im Hinblick auf die Schulleitung</vt:lpstr>
      <vt:lpstr>Quellen:</vt:lpstr>
      <vt:lpstr>Quellen:</vt:lpstr>
      <vt:lpstr>Quellen: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Anke Zießmer</dc:creator>
  <cp:lastModifiedBy>.</cp:lastModifiedBy>
  <cp:revision>187</cp:revision>
  <dcterms:created xsi:type="dcterms:W3CDTF">2010-12-11T12:36:02Z</dcterms:created>
  <dcterms:modified xsi:type="dcterms:W3CDTF">2011-04-13T15:54:40Z</dcterms:modified>
</cp:coreProperties>
</file>